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714" r:id="rId2"/>
    <p:sldId id="259" r:id="rId3"/>
    <p:sldId id="699" r:id="rId4"/>
    <p:sldId id="308" r:id="rId5"/>
    <p:sldId id="339" r:id="rId6"/>
    <p:sldId id="340" r:id="rId7"/>
    <p:sldId id="500" r:id="rId8"/>
    <p:sldId id="700" r:id="rId9"/>
    <p:sldId id="629" r:id="rId10"/>
    <p:sldId id="720" r:id="rId11"/>
    <p:sldId id="341" r:id="rId12"/>
    <p:sldId id="354" r:id="rId13"/>
    <p:sldId id="457" r:id="rId14"/>
    <p:sldId id="716" r:id="rId15"/>
    <p:sldId id="717" r:id="rId16"/>
    <p:sldId id="718" r:id="rId17"/>
    <p:sldId id="719" r:id="rId18"/>
    <p:sldId id="501" r:id="rId19"/>
    <p:sldId id="701" r:id="rId20"/>
    <p:sldId id="385" r:id="rId21"/>
    <p:sldId id="386" r:id="rId22"/>
    <p:sldId id="602" r:id="rId23"/>
    <p:sldId id="344" r:id="rId24"/>
    <p:sldId id="633" r:id="rId25"/>
    <p:sldId id="634" r:id="rId26"/>
    <p:sldId id="418" r:id="rId27"/>
    <p:sldId id="502" r:id="rId28"/>
    <p:sldId id="702" r:id="rId29"/>
    <p:sldId id="567" r:id="rId30"/>
    <p:sldId id="704" r:id="rId31"/>
    <p:sldId id="705" r:id="rId32"/>
    <p:sldId id="706" r:id="rId33"/>
    <p:sldId id="707" r:id="rId34"/>
    <p:sldId id="708" r:id="rId35"/>
    <p:sldId id="568" r:id="rId36"/>
    <p:sldId id="570" r:id="rId37"/>
    <p:sldId id="585" r:id="rId38"/>
    <p:sldId id="709" r:id="rId39"/>
    <p:sldId id="710" r:id="rId40"/>
    <p:sldId id="591" r:id="rId41"/>
    <p:sldId id="592" r:id="rId42"/>
    <p:sldId id="711" r:id="rId43"/>
    <p:sldId id="594" r:id="rId44"/>
    <p:sldId id="569" r:id="rId45"/>
    <p:sldId id="712" r:id="rId46"/>
    <p:sldId id="552" r:id="rId47"/>
    <p:sldId id="713" r:id="rId48"/>
    <p:sldId id="554" r:id="rId49"/>
    <p:sldId id="703" r:id="rId50"/>
    <p:sldId id="555" r:id="rId51"/>
    <p:sldId id="715" r:id="rId52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中石化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0.3105</c:v>
                </c:pt>
                <c:pt idx="1">
                  <c:v>0.4695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中石油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0.2342</c:v>
                </c:pt>
                <c:pt idx="1">
                  <c:v>0.3145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社会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数量</c:v>
                </c:pt>
                <c:pt idx="1">
                  <c:v>销量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0.4553</c:v>
                </c:pt>
                <c:pt idx="1">
                  <c:v>0.2164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2079838488"/>
        <c:axId val="2054075560"/>
      </c:barChart>
      <c:catAx>
        <c:axId val="-2079838488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054075560"/>
        <c:crosses val="autoZero"/>
        <c:auto val="1"/>
        <c:lblAlgn val="ctr"/>
        <c:lblOffset val="100"/>
        <c:noMultiLvlLbl val="0"/>
      </c:catAx>
      <c:valAx>
        <c:axId val="205407556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079838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4016557236654"/>
          <c:y val="0.0790861159929701"/>
          <c:w val="0.937196688552669"/>
          <c:h val="0.70064440538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38641.7</c:v>
                </c:pt>
                <c:pt idx="1">
                  <c:v>39116.1</c:v>
                </c:pt>
                <c:pt idx="2">
                  <c:v>36664.8</c:v>
                </c:pt>
                <c:pt idx="3">
                  <c:v>23217.3</c:v>
                </c:pt>
                <c:pt idx="4">
                  <c:v>38264.7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2444.0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100248616"/>
        <c:axId val="-2125357368"/>
      </c:barChart>
      <c:catAx>
        <c:axId val="-21002486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125357368"/>
        <c:crosses val="autoZero"/>
        <c:auto val="1"/>
        <c:lblAlgn val="ctr"/>
        <c:lblOffset val="100"/>
        <c:noMultiLvlLbl val="0"/>
      </c:catAx>
      <c:valAx>
        <c:axId val="-2125357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00248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jpg"/><Relationship Id="rId12" Type="http://schemas.openxmlformats.org/officeDocument/2006/relationships/image" Target="../media/image32.jpg"/><Relationship Id="rId13" Type="http://schemas.openxmlformats.org/officeDocument/2006/relationships/image" Target="../media/image33.jpg"/><Relationship Id="rId14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6" Type="http://schemas.openxmlformats.org/officeDocument/2006/relationships/image" Target="../media/image81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投资全资子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890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】是海峡两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岸第一家森科能源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投资的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资子公司，总部设在北京。森科能源投资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66700" algn="l" defTabSz="912495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路石科技全资子公司，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具备成品油经营等各项资质，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该公司主要职能为油品贸易、签约管理、发票开具、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资金出入账。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传化物流、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圆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通物流等多家公司达成战略合作，并在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412530" y="5770836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403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直接连接符 37"/>
          <p:cNvCxnSpPr/>
          <p:nvPr/>
        </p:nvCxnSpPr>
        <p:spPr>
          <a:xfrm flipV="1">
            <a:off x="1047750" y="5564505"/>
            <a:ext cx="3993515" cy="95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5058410" y="5559425"/>
            <a:ext cx="6083300" cy="1460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2.3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核心成员介绍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2775" name="Group 12"/>
          <p:cNvGrpSpPr/>
          <p:nvPr/>
        </p:nvGrpSpPr>
        <p:grpSpPr bwMode="auto">
          <a:xfrm>
            <a:off x="1035050" y="1813560"/>
            <a:ext cx="3673475" cy="3930650"/>
            <a:chOff x="3307171" y="2078921"/>
            <a:chExt cx="3448641" cy="3688876"/>
          </a:xfrm>
        </p:grpSpPr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3580797" y="3015741"/>
              <a:ext cx="3175015" cy="205957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第一代移动互联网从业者，曾任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移动产品总监，负责过的产品有手机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空间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加入腾讯之前曾任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摩托罗拉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产品部任项目经理，也是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播思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科技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安卓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ophone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创始团队成员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十几年的互联网产品经验，对用户潜在需求敏感度极高，对移动互联网产品有着非常宽的视野和高度的自信，团队管理经验丰富</a:t>
              </a:r>
            </a:p>
            <a:p>
              <a:pPr marL="86360" indent="-86360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毕业于西安电子科技大学计算机系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5" name="텍스트 개체 틀 3"/>
            <p:cNvSpPr txBox="1"/>
            <p:nvPr/>
          </p:nvSpPr>
          <p:spPr>
            <a:xfrm>
              <a:off x="3580498" y="2651025"/>
              <a:ext cx="715362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创始人</a:t>
              </a:r>
              <a:endPara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804" name="텍스트 개체 틀 3"/>
            <p:cNvSpPr txBox="1"/>
            <p:nvPr/>
          </p:nvSpPr>
          <p:spPr bwMode="auto">
            <a:xfrm>
              <a:off x="3580520" y="2078921"/>
              <a:ext cx="858435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徐铮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307171" y="2284518"/>
              <a:ext cx="0" cy="3483279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6" name="Group 17"/>
          <p:cNvGrpSpPr/>
          <p:nvPr/>
        </p:nvGrpSpPr>
        <p:grpSpPr bwMode="auto">
          <a:xfrm>
            <a:off x="5058410" y="1813560"/>
            <a:ext cx="2874645" cy="4110355"/>
            <a:chOff x="6484859" y="2078934"/>
            <a:chExt cx="2696547" cy="3857343"/>
          </a:xfrm>
        </p:grpSpPr>
        <p:sp>
          <p:nvSpPr>
            <p:cNvPr id="19" name="speed"/>
            <p:cNvSpPr txBox="1">
              <a:spLocks noChangeArrowheads="1"/>
            </p:cNvSpPr>
            <p:nvPr/>
          </p:nvSpPr>
          <p:spPr bwMode="auto">
            <a:xfrm>
              <a:off x="6624243" y="3016305"/>
              <a:ext cx="2557163" cy="128717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金山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网络和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。一直负责技术框架设计、研发团队管理等相关工作。原腾讯技术总监，曾负责开发过金山词霸、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浏览器、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QROM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的产品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71450" indent="-17145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毕业于西北农林计算机系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0" name="텍스트 개체 틀 3"/>
            <p:cNvSpPr txBox="1"/>
            <p:nvPr/>
          </p:nvSpPr>
          <p:spPr>
            <a:xfrm>
              <a:off x="6623946" y="2651010"/>
              <a:ext cx="1191318" cy="3062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800" name="텍스트 개체 틀 3"/>
            <p:cNvSpPr txBox="1"/>
            <p:nvPr/>
          </p:nvSpPr>
          <p:spPr bwMode="auto">
            <a:xfrm>
              <a:off x="6624075" y="2078934"/>
              <a:ext cx="1286623" cy="55121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李天畅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484859" y="2254132"/>
              <a:ext cx="0" cy="3682145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777" name="Group 22"/>
          <p:cNvGrpSpPr/>
          <p:nvPr/>
        </p:nvGrpSpPr>
        <p:grpSpPr bwMode="auto">
          <a:xfrm>
            <a:off x="8510905" y="1813560"/>
            <a:ext cx="2993390" cy="4110355"/>
            <a:chOff x="8957533" y="2086069"/>
            <a:chExt cx="2807934" cy="3857531"/>
          </a:xfrm>
        </p:grpSpPr>
        <p:cxnSp>
          <p:nvCxnSpPr>
            <p:cNvPr id="24" name="Straight Connector 23"/>
            <p:cNvCxnSpPr/>
            <p:nvPr/>
          </p:nvCxnSpPr>
          <p:spPr>
            <a:xfrm flipH="1">
              <a:off x="8957533" y="2249357"/>
              <a:ext cx="5361" cy="3694243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diamond"/>
              <a:tailEnd type="diamon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9093343" y="3022889"/>
              <a:ext cx="2672124" cy="180212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zh-CN" altLang="en-US" sz="1200" b="1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</a:t>
              </a:r>
              <a:r>
                <a:rPr lang="zh-CN" altLang="en-US" sz="120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期间曾运营过手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机</a:t>
              </a:r>
              <a:r>
                <a:rPr lang="en-US" altLang="zh-CN" sz="1200" dirty="0" err="1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qq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、腾讯手机管家、腾讯地图等项目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后先后就职于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导世通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</a:t>
              </a: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微软中国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、腾讯。有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年以上互联网产品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/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渠道运营经验。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</a:t>
              </a:r>
              <a:r>
                <a:rPr lang="en-US" altLang="zh-CN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运营方面有独到的资源、渠道和方法，是互联网方面的运营专家</a:t>
              </a:r>
              <a:endParaRPr lang="en-US" altLang="zh-CN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86360" indent="-86360" algn="l" defTabSz="912495" ea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毕业于西北大学计算机系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6" name="텍스트 개체 틀 3"/>
            <p:cNvSpPr txBox="1"/>
            <p:nvPr/>
          </p:nvSpPr>
          <p:spPr>
            <a:xfrm>
              <a:off x="9093046" y="2658173"/>
              <a:ext cx="1191317" cy="30631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defPPr>
                <a:defRPr lang="ko-KR"/>
              </a:defPPr>
              <a:lvl1pPr indent="0">
                <a:spcBef>
                  <a:spcPts val="0"/>
                </a:spcBef>
                <a:buFont typeface="Arial" panose="020B0604020202020204" pitchFamily="34" charset="0"/>
                <a:buNone/>
                <a:defRPr sz="1000" b="0" i="0" baseline="0">
                  <a:effectLst/>
                  <a:latin typeface="Tahoma" panose="020B0604030504040204" pitchFamily="34" charset="0"/>
                  <a:ea typeface="+mj-ea"/>
                  <a:cs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fontAlgn="auto" latinLnBrk="1"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联合创始人</a:t>
              </a:r>
            </a:p>
          </p:txBody>
        </p:sp>
        <p:sp>
          <p:nvSpPr>
            <p:cNvPr id="32797" name="텍스트 개체 틀 3"/>
            <p:cNvSpPr txBox="1"/>
            <p:nvPr/>
          </p:nvSpPr>
          <p:spPr bwMode="auto">
            <a:xfrm>
              <a:off x="9093175" y="2086069"/>
              <a:ext cx="1286622" cy="55124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0" tIns="0" rIns="0" bIns="0">
              <a:spAutoFit/>
            </a:bodyPr>
            <a:lstStyle/>
            <a:p>
              <a:pPr latinLnBrk="1">
                <a:buFont typeface="Arial" panose="020B0604020202020204" pitchFamily="34" charset="0"/>
                <a:buNone/>
              </a:pPr>
              <a:r>
                <a:rPr lang="zh-CN" altLang="en-US" sz="3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吴雪梅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2755" y="4926330"/>
            <a:ext cx="3034665" cy="1177290"/>
            <a:chOff x="713" y="7770"/>
            <a:chExt cx="4779" cy="1854"/>
          </a:xfrm>
        </p:grpSpPr>
        <p:sp>
          <p:nvSpPr>
            <p:cNvPr id="28" name="speed"/>
            <p:cNvSpPr txBox="1">
              <a:spLocks noChangeArrowheads="1"/>
            </p:cNvSpPr>
            <p:nvPr/>
          </p:nvSpPr>
          <p:spPr bwMode="auto">
            <a:xfrm>
              <a:off x="2792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两次创业</a:t>
              </a:r>
            </a:p>
            <a:p>
              <a:pPr>
                <a:buClr>
                  <a:schemeClr val="tx1">
                    <a:lumMod val="85000"/>
                    <a:lumOff val="15000"/>
                  </a:schemeClr>
                </a:buClr>
                <a:buSzPct val="105000"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腾讯</a:t>
              </a:r>
              <a:r>
                <a:rPr lang="en-US" altLang="zh-CN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</a:t>
              </a: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年产品总监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3" y="7770"/>
              <a:ext cx="1832" cy="1830"/>
              <a:chOff x="2297" y="6980"/>
              <a:chExt cx="1832" cy="183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2297" y="6980"/>
                <a:ext cx="1832" cy="1830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3" name="图片 12" descr="合作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26" y="7308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4" name="组合 33"/>
          <p:cNvGrpSpPr/>
          <p:nvPr/>
        </p:nvGrpSpPr>
        <p:grpSpPr>
          <a:xfrm>
            <a:off x="4500880" y="4933950"/>
            <a:ext cx="3079750" cy="1177290"/>
            <a:chOff x="7088" y="7770"/>
            <a:chExt cx="4850" cy="1854"/>
          </a:xfrm>
        </p:grpSpPr>
        <p:sp>
          <p:nvSpPr>
            <p:cNvPr id="42" name="speed"/>
            <p:cNvSpPr txBox="1">
              <a:spLocks noChangeArrowheads="1"/>
            </p:cNvSpPr>
            <p:nvPr/>
          </p:nvSpPr>
          <p:spPr bwMode="auto">
            <a:xfrm>
              <a:off x="9238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开发11年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腾讯7年开发总监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7088" y="7770"/>
              <a:ext cx="1830" cy="1830"/>
              <a:chOff x="7561" y="6980"/>
              <a:chExt cx="1830" cy="183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561" y="6980"/>
                <a:ext cx="1830" cy="1830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21" name="图片 20" descr="C:\Users\DELL\Desktop\程序开发.png程序开发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888" y="7307"/>
                <a:ext cx="1175" cy="1175"/>
              </a:xfrm>
              <a:prstGeom prst="rect">
                <a:avLst/>
              </a:prstGeom>
            </p:spPr>
          </p:pic>
        </p:grpSp>
      </p:grpSp>
      <p:grpSp>
        <p:nvGrpSpPr>
          <p:cNvPr id="37" name="组合 36"/>
          <p:cNvGrpSpPr/>
          <p:nvPr/>
        </p:nvGrpSpPr>
        <p:grpSpPr>
          <a:xfrm>
            <a:off x="7925435" y="4933315"/>
            <a:ext cx="3153410" cy="1178560"/>
            <a:chOff x="12481" y="7769"/>
            <a:chExt cx="4966" cy="1856"/>
          </a:xfrm>
        </p:grpSpPr>
        <p:grpSp>
          <p:nvGrpSpPr>
            <p:cNvPr id="35" name="组合 34"/>
            <p:cNvGrpSpPr/>
            <p:nvPr/>
          </p:nvGrpSpPr>
          <p:grpSpPr>
            <a:xfrm>
              <a:off x="12481" y="7769"/>
              <a:ext cx="1832" cy="1833"/>
              <a:chOff x="13808" y="6978"/>
              <a:chExt cx="1832" cy="1833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3808" y="6978"/>
                <a:ext cx="1832" cy="1833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pic>
            <p:nvPicPr>
              <p:cNvPr id="18" name="图片 17" descr="C:\Users\DELL\Desktop\投资.png投资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>
              <a:xfrm>
                <a:off x="14137" y="7395"/>
                <a:ext cx="1175" cy="1033"/>
              </a:xfrm>
              <a:prstGeom prst="rect">
                <a:avLst/>
              </a:prstGeom>
            </p:spPr>
          </p:pic>
        </p:grpSp>
        <p:sp>
          <p:nvSpPr>
            <p:cNvPr id="45" name="speed"/>
            <p:cNvSpPr txBox="1">
              <a:spLocks noChangeArrowheads="1"/>
            </p:cNvSpPr>
            <p:nvPr/>
          </p:nvSpPr>
          <p:spPr bwMode="auto">
            <a:xfrm>
              <a:off x="14747" y="8830"/>
              <a:ext cx="2700" cy="79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运营10年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fontAlgn="base" hangingPunct="1">
                <a:buClr>
                  <a:schemeClr val="tx1">
                    <a:lumMod val="85000"/>
                    <a:lumOff val="15000"/>
                  </a:schemeClr>
                </a:buClr>
                <a:buSzPct val="105000"/>
                <a:buNone/>
                <a:defRPr/>
              </a:pPr>
              <a:r>
                <a:rPr lang="zh-CN" altLang="en-US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腾讯5年运营总监</a:t>
              </a:r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2"/>
            <a:ext cx="2965450" cy="773433"/>
            <a:chOff x="2492932" y="2101893"/>
            <a:chExt cx="2964856" cy="773321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下载用户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250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万</a:t>
              </a: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</a:p>
            <a:p>
              <a:pPr algn="r" eaLnBrk="1" latinLnBrk="1" hangingPunct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62662"/>
            <a:chOff x="8396712" y="3445855"/>
            <a:chExt cx="3136454" cy="96291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548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车队结成战略合作伙伴</a:t>
              </a:r>
            </a:p>
            <a:p>
              <a:pPr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扫码支付区域储备合作油站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分布</a:t>
            </a:r>
          </a:p>
        </p:txBody>
      </p:sp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377148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152+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136+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4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1924208"/>
            <a:ext cx="5964894" cy="38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扫码支付高速公路储备合作油站分布（南北线路）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344" y="1526775"/>
            <a:ext cx="11045041" cy="480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，京哈高速）：北京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 北京－唐山－秦皇岛－葫芦岛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锦州－盘锦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沈阳－铁岭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四平－长春－哈尔滨，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，京沪高速）：北京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 北京－天津－沧州－乐陵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济南－泰安－临沂－淮安－江都－江阴－无锡－苏州－上海，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台北 北京－天津－沧州－德州－济南－泰安－曲阜－徐州－蚌埠－合肥－铜陵－黄山－衢州－南平－福州－台北，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，京港澳高速）：北京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港澳 北京－保定－石家庄－邯郸－新乡－郑州－漯河－信阳－武汉－咸宁－岳阳－长沙－株洲－衡阳－郴州－韶关－广州－深圳－香港（口岸），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，广澳高速）：并行线：广州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澳门广州－中山－珠海－澳门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，京昆高速）：北京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 北京－保定－石家庄－太原－临汾－西安－汉中－广元－绵阳－成都－雅安－西昌－攀枝花－昆明，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，京藏高速）：北京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拉萨 北京－张家口－集宁－呼和浩特－包头－巴彦淖尔－乌海－银川－中宁－白银－兰州－西宁－格尔木－拉萨，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乌鲁木齐 北京－张家口－集宁－呼和浩特－包头－巴彦淖尔－额济纳旗－哈密－吐鲁番－乌鲁木齐，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,13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，鹤大高速）：鹤岗－佳木斯－鸡西－牡丹江－敦化－白山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通化－丹东－大连，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，鹤哈高速）：鹤岗－伊春－绥化－哈尔滨，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463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联络线三：丹东－阜新（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，丹阜高速）：丹东（口岸）－本溪－沈阳－新民－阜新，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，沈海高速）：沈阳－辽阳－鞍山－海城－营口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大连－烟台－青岛－日照－连云港－盐城－南通－常熟－太仓－上海－宁波－台州－温州－宁德－福州－泉州－厦门－漳州－汕头－汕尾－深圳－广州－佛山－开平－阳江－茂名－湛江－海口，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并行线：常熟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，常台高速）：常熟－苏州－嘉兴－绍兴－台州，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联络线一：日照－兰考（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，日兰高速）：日照－曲阜－济宁－菏泽－兰考，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联络线二：宁波－金华（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，甬金高速）：宁波－嵊州－金华，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联络线三：温州－丽水（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，温丽高速）：温州－丽水，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深圳（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，长深高速）：长春－双辽－康平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阜新－朝阳－承德－唐山－天津－黄骅－滨州－青州－临沂－连云港－淮安－南京－溧阳－宜兴－湖州－杭州－金华－丽水－南平－三明－龙岩－梅州－河源－惠州－深圳，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联络线一：新民－鲁北（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，新鲁高速）：新民－彰武－通辽－鲁北，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联络线二：阜新－锦州（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，阜锦高速）：阜新－锦州，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联络线三：淮安－徐州（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，淮徐高速）：淮安－宿迁－徐州，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，济广高速）：济南－菏泽－商丘－阜阳－六安－安庆－景德镇－鹰潭－南城－瑞金－河源－广州，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，大广高速）：大庆－松原－双辽－通辽－赤峰－承德－北京－霸州－衡水－濮阳－开封－周口－麻城－黄石－吉安－赣州－龙南－连平－广州，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联络线一：龙南－河源（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，龙河高速）：龙南－河源，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二连浩特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，二广高速）：二连浩特－集宁－大同－太原－长治－晋城－济源－洛阳－平顶山－南阳－襄樊－荆州－常德－娄底－邵阳－永州－连州－广州，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2685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联络线一：晋城－新乡（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，晋新高速）：晋城－焦作－新乡，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联络线二：长沙－张家界（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，长张高速）：长沙－常德－张家界，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包头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茂名（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，包茂高速）：包头－鄂尔多斯－榆林－延安－铜川－西安－安康－达州－重庆－黔江－吉首－怀化－桂林－梧州－茂名，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兰州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，兰海高速）：兰州－广元－南充－重庆－遵义－贵阳－麻江－都匀－河池－南宁－钦州－北海－湛江－海口，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联络线一：钦州－东兴（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，钦东高速）：钦州－防城－东兴（口岸），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，银昆高速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[4]</a:t>
            </a:r>
            <a:r>
              <a:rPr lang="en-US" altLang="zh-CN" sz="900" u="sng" dirty="0">
                <a:latin typeface="微软雅黑"/>
                <a:ea typeface="微软雅黑"/>
                <a:cs typeface="微软雅黑"/>
              </a:rPr>
              <a:t> 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）：银川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中卫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固原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平凉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宝鸡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汉中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巴中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南充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重庆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内江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自贡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宜宾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昭通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联络线一：昆明－磨憨（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，昆磨高速）：昆明－元江－思茅－磨憨（口岸），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692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联络线二：平凉－绵阳（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，平绵高速）：平凉－华亭－庄浪－天水－成县－康县－陇南市武都区－文县－九寨沟县－平武－北川－江油－绵阳市游仙区，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座加油站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6257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扫码支付高速公路储备合作油站分布（东西线路）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22" y="1502690"/>
            <a:ext cx="11358984" cy="521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绥芬河－满洲里（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，绥满高速）：绥芬河（口岸）－牡丹江－哈尔滨－大庆－齐齐哈尔－阿荣旗－满洲里（口岸），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联络线一：哈尔滨－同江（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，哈同高速）：哈尔滨－佳木斯－双鸭山－同江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珲春－乌兰浩特（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，珲乌高速）：珲春（口岸）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敦化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松原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白城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乌兰浩特，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联络线一：沈阳－吉林（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，沈吉高速）：沈阳－抚顺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清原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梅河口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磐石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永吉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387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丹东－锡林浩特（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，丹锡高速）：丹东－海城－盘锦－锦州－朝阳－赤峰－锡林浩特，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荣成－乌海（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，荣乌高速）：荣成－文登－威海－烟台－东营－黄骅－天津－霸州－涞源－朔州－鄂尔多斯－乌海，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联络线一：黄骅－石家庄（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，黄石高速）：黄骅－沧州－石家庄，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，青银高速）：青岛－潍坊－淄博－济南－石家庄－太原－离石－靖边－定边－银川，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联络线一：青岛－新河（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，青新高速）：青岛－新河，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联络线二：定边－武威（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，定武高速）：定边－中宁－武威，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302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，青兰高速）：青岛－莱芜－泰安－聊城－邯郸－长治－临汾－富县－庆阳－平凉－定西－兰州，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连云港－霍尔果斯（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，连霍高速）：连云港－徐州－商丘－开封－郑州－洛阳－西安－宝鸡－天水－兰州－武威－嘉峪关－哈密－吐鲁番－乌鲁木齐－奎屯－霍尔果斯（口岸），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联络线一：吐鲁番－和田（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，吐和高速）：吐鲁番－库尔勒－库车－阿克苏－喀什－和田，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1931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联络线二：喀什－伊尔克什坦（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，喀伊高速公路）：喀什－伊尔克什坦，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联络线三：奎屯－阿勒泰（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，奎阿高速）：奎屯－克拉玛依－阿勒泰，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联络线四：奎屯－塔城（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，奎塔高速）：奎屯－克拉玛依－塔城－巴克图（口岸），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368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联络线五：清水河－伊宁（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，清伊高速）：清水河－伊宁，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联络线六：金昌－武威（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，金武高速公路）：金昌－武威，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南京－洛阳（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，宁洛高速）：南京－蚌埠－阜阳－周口－漯河－平顶山－洛阳，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上海－西安（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，沪陕高速）：上海－崇明－南通－扬州－南京－合肥－六安－信阳－南阳－商州－西安，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联络线一：扬州－溧阳（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，扬溧高速）：扬州－镇江－溧阳，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，沪蓉高速）：上海－苏州－无锡－常州－南京－合肥－六安－麻城－武汉－孝感－荆门－宜昌－万州－垫江－南充－遂宁－成都，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联络线一：合肥－安庆（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，合安高速）：合肥－安庆，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上海－重庆（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，沪渝高速）：上海－湖州－宣城－芜湖－铜陵－安庆－黄梅－黄石－武汉－荆州－宜昌－恩施－忠县－垫江－重庆，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联络线一：芜湖－合肥（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，芜合高速）：芜湖－巢湖－合肥，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联络线二：重庆－成都（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，渝蓉高速）：重庆－安岳－乐至－成都，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杭州－瑞丽（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，杭瑞高速）：杭州－黄山－景德镇－九江－咸宁－岳阳－常德－吉首－遵义－毕节－六盘水－曲靖－昆明－楚雄－大理－保山－瑞丽（口岸），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3405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联络线一：大理－丽江（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，大丽高速）：大理－丽江，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，沪昆高速）：上海－杭州－金华－衢州－上饶－鹰潭－南昌－宜春－株洲－湘潭－邵阳－怀化－麻江－贵阳－安顺－曲靖－昆明，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福州－银川（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，福银高速）：福州－南平－南城－南昌－九江－黄梅－黄石－武汉－孝感－襄樊－十堰－商州－西安－平凉－中宁－银川，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2485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联络线一：十堰－天水（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，十天高速）：十堰－天水，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泉州－南宁（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，泉南高速）：泉州－永安－吉安－衡阳－永州－桂林－柳州－南宁，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联络线一：南宁－友谊关（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，南友高速）：南宁－友谊关（口岸），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厦门－成都（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，厦蓉高速）：厦门－漳州－龙岩－瑞金－赣州－郴州－桂林－麻江－贵阳－毕节－泸州－隆昌－内江－成都，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汕头－昆明（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，汕昆高速）：汕头－梅州－韶关－贺州－柳州－河池－兴义－石林－昆明，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，广昆高速）：广州－肇庆－梧州－玉林－南宁－百色－富宁－开远－石林－昆明，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联络线一：开远－河口（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，开河高速）：开远－河口（口岸），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48354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9" name="图片 8" descr="C:\Users\DELL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973655" y="5329761"/>
            <a:ext cx="2654935" cy="928370"/>
          </a:xfrm>
          <a:prstGeom prst="roundRect">
            <a:avLst>
              <a:gd name="adj" fmla="val 152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sp>
        <p:nvSpPr>
          <p:cNvPr id="10" name="Rounded Rectangle 32"/>
          <p:cNvSpPr/>
          <p:nvPr/>
        </p:nvSpPr>
        <p:spPr>
          <a:xfrm>
            <a:off x="10015286" y="6372468"/>
            <a:ext cx="714375" cy="2063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圆通物流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572250" y="1676400"/>
            <a:ext cx="4370388" cy="420688"/>
            <a:chOff x="10350" y="2715"/>
            <a:chExt cx="6883" cy="663"/>
          </a:xfrm>
        </p:grpSpPr>
        <p:sp>
          <p:nvSpPr>
            <p:cNvPr id="12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9219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4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请允许我告诉您，为什么我们是您最好的选择！</a:t>
              </a:r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66617" y="5822951"/>
            <a:ext cx="59631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</a:t>
            </a:r>
            <a:r>
              <a:rPr lang="en-US" altLang="zh-CN" sz="2000" b="1" dirty="0" smtClean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75%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用加油卡用于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加油结算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615" y="3609"/>
              <a:ext cx="22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224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一线物流货车司机，收集整理真实有效需求，于2016年全国首创推出了智能化企业用油管理SAAS系统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目前该系统涉及到的云技术等已经申请了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30多项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专利！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299018"/>
            <a:ext cx="1980565" cy="27844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预存油费，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6045961" y="2414315"/>
            <a:ext cx="766953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低息贷款</a:t>
            </a:r>
            <a:endParaRPr lang="zh-CN" alt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去西航石化加油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授信额度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765" cy="469900"/>
            <a:chOff x="1365" y="5124"/>
            <a:chExt cx="2239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自有车辆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</a:t>
            </a: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返点</a:t>
            </a:r>
            <a:endParaRPr lang="zh-CN" altLang="en-US" sz="12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2"/>
                  <a:chOff x="11986" y="7403"/>
                  <a:chExt cx="3451" cy="2092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1" cy="581"/>
                    <a:chOff x="13488" y="8415"/>
                    <a:chExt cx="3451" cy="581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到中石化加油卡（手续费）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1" cy="581"/>
                    <a:chOff x="13489" y="9240"/>
                    <a:chExt cx="3451" cy="58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（手续费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cxnSp>
        <p:nvCxnSpPr>
          <p:cNvPr id="55" name="肘形连接符 54"/>
          <p:cNvCxnSpPr>
            <a:stCxn id="37" idx="3"/>
          </p:cNvCxnSpPr>
          <p:nvPr/>
        </p:nvCxnSpPr>
        <p:spPr>
          <a:xfrm flipH="1" flipV="1">
            <a:off x="5335270" y="3405505"/>
            <a:ext cx="4590415" cy="1012825"/>
          </a:xfrm>
          <a:prstGeom prst="bentConnector3">
            <a:avLst>
              <a:gd name="adj1" fmla="val -2185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按合同周期统计企业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的充值及消费返点金额，打给合作企业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指定的银行或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5228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en-US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ko-KR" sz="14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信用分</a:t>
                      </a:r>
                      <a:endParaRPr lang="zh-CN" altLang="ko-KR" sz="14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</a:t>
                      </a:r>
                      <a:r>
                        <a:rPr lang="en-US" altLang="zh-CN" sz="14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，日</a:t>
                      </a:r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884099"/>
              </p:ext>
            </p:extLst>
          </p:nvPr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2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zh-CN" altLang="ko-KR" sz="12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/信用分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西航石化返点金额</a:t>
            </a:r>
            <a:r>
              <a:rPr lang="zh-CN" altLang="en-US" sz="2400" b="1" dirty="0" smtClean="0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2D6894"/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企业西航石化账户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产品介绍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企业管理系统使用介绍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&amp;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司机端使用介绍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173112" y="1873250"/>
            <a:ext cx="79218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使用介绍</a:t>
            </a:r>
            <a:endParaRPr lang="en-US" alt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</a:p>
        </p:txBody>
      </p:sp>
      <p:pic>
        <p:nvPicPr>
          <p:cNvPr id="2" name="图片 1" descr="P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655" y="3637280"/>
            <a:ext cx="1031875" cy="925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国内加油业务背景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加油市场概况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7193915" y="3394075"/>
            <a:ext cx="3902710" cy="2184400"/>
            <a:chOff x="11329" y="5345"/>
            <a:chExt cx="6146" cy="3440"/>
          </a:xfrm>
        </p:grpSpPr>
        <p:sp>
          <p:nvSpPr>
            <p:cNvPr id="89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7696" name="Freeform 5"/>
            <p:cNvSpPr/>
            <p:nvPr/>
          </p:nvSpPr>
          <p:spPr bwMode="auto">
            <a:xfrm>
              <a:off x="11821" y="5994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0" name="Rectangle 3"/>
            <p:cNvSpPr txBox="1">
              <a:spLocks noChangeArrowheads="1"/>
            </p:cNvSpPr>
            <p:nvPr/>
          </p:nvSpPr>
          <p:spPr bwMode="auto">
            <a:xfrm>
              <a:off x="13332" y="5599"/>
              <a:ext cx="2157" cy="617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提示</a:t>
              </a:r>
            </a:p>
          </p:txBody>
        </p:sp>
        <p:sp>
          <p:nvSpPr>
            <p:cNvPr id="30" name="Freeform 5"/>
            <p:cNvSpPr/>
            <p:nvPr/>
          </p:nvSpPr>
          <p:spPr bwMode="auto">
            <a:xfrm rot="10800000">
              <a:off x="16877" y="6066"/>
              <a:ext cx="183" cy="2553"/>
            </a:xfrm>
            <a:custGeom>
              <a:avLst/>
              <a:gdLst>
                <a:gd name="T0" fmla="*/ 0 w 186"/>
                <a:gd name="T1" fmla="*/ 0 h 953"/>
                <a:gd name="T2" fmla="*/ 179 w 186"/>
                <a:gd name="T3" fmla="*/ 0 h 953"/>
                <a:gd name="T4" fmla="*/ 185 w 186"/>
                <a:gd name="T5" fmla="*/ 2 h 953"/>
                <a:gd name="T6" fmla="*/ 186 w 186"/>
                <a:gd name="T7" fmla="*/ 7 h 953"/>
                <a:gd name="T8" fmla="*/ 185 w 186"/>
                <a:gd name="T9" fmla="*/ 13 h 953"/>
                <a:gd name="T10" fmla="*/ 179 w 186"/>
                <a:gd name="T11" fmla="*/ 15 h 953"/>
                <a:gd name="T12" fmla="*/ 114 w 186"/>
                <a:gd name="T13" fmla="*/ 15 h 953"/>
                <a:gd name="T14" fmla="*/ 114 w 186"/>
                <a:gd name="T15" fmla="*/ 935 h 953"/>
                <a:gd name="T16" fmla="*/ 179 w 186"/>
                <a:gd name="T17" fmla="*/ 935 h 953"/>
                <a:gd name="T18" fmla="*/ 183 w 186"/>
                <a:gd name="T19" fmla="*/ 936 h 953"/>
                <a:gd name="T20" fmla="*/ 185 w 186"/>
                <a:gd name="T21" fmla="*/ 943 h 953"/>
                <a:gd name="T22" fmla="*/ 179 w 186"/>
                <a:gd name="T23" fmla="*/ 953 h 953"/>
                <a:gd name="T24" fmla="*/ 0 w 186"/>
                <a:gd name="T25" fmla="*/ 953 h 953"/>
                <a:gd name="T26" fmla="*/ 0 w 186"/>
                <a:gd name="T27" fmla="*/ 0 h 9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6"/>
                <a:gd name="T43" fmla="*/ 0 h 953"/>
                <a:gd name="T44" fmla="*/ 186 w 186"/>
                <a:gd name="T45" fmla="*/ 953 h 95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6" h="953">
                  <a:moveTo>
                    <a:pt x="0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82" y="0"/>
                    <a:pt x="183" y="1"/>
                    <a:pt x="185" y="2"/>
                  </a:cubicBezTo>
                  <a:cubicBezTo>
                    <a:pt x="186" y="3"/>
                    <a:pt x="186" y="5"/>
                    <a:pt x="186" y="7"/>
                  </a:cubicBezTo>
                  <a:cubicBezTo>
                    <a:pt x="186" y="10"/>
                    <a:pt x="186" y="12"/>
                    <a:pt x="185" y="13"/>
                  </a:cubicBezTo>
                  <a:cubicBezTo>
                    <a:pt x="183" y="15"/>
                    <a:pt x="182" y="15"/>
                    <a:pt x="179" y="15"/>
                  </a:cubicBezTo>
                  <a:cubicBezTo>
                    <a:pt x="114" y="15"/>
                    <a:pt x="114" y="15"/>
                    <a:pt x="114" y="15"/>
                  </a:cubicBezTo>
                  <a:cubicBezTo>
                    <a:pt x="114" y="935"/>
                    <a:pt x="114" y="935"/>
                    <a:pt x="114" y="935"/>
                  </a:cubicBezTo>
                  <a:cubicBezTo>
                    <a:pt x="179" y="935"/>
                    <a:pt x="179" y="935"/>
                    <a:pt x="179" y="935"/>
                  </a:cubicBezTo>
                  <a:cubicBezTo>
                    <a:pt x="183" y="936"/>
                    <a:pt x="183" y="936"/>
                    <a:pt x="183" y="936"/>
                  </a:cubicBezTo>
                  <a:cubicBezTo>
                    <a:pt x="184" y="938"/>
                    <a:pt x="185" y="940"/>
                    <a:pt x="185" y="943"/>
                  </a:cubicBezTo>
                  <a:cubicBezTo>
                    <a:pt x="185" y="947"/>
                    <a:pt x="183" y="950"/>
                    <a:pt x="179" y="953"/>
                  </a:cubicBezTo>
                  <a:cubicBezTo>
                    <a:pt x="0" y="953"/>
                    <a:pt x="0" y="953"/>
                    <a:pt x="0" y="95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A0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登录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634490"/>
            <a:ext cx="6301725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登录地址：</a:t>
            </a:r>
            <a:r>
              <a:rPr lang="en-US" altLang="zh-CN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http://wuliu.yobangbang.com/WL/login.html</a:t>
            </a:r>
          </a:p>
        </p:txBody>
      </p:sp>
      <p:pic>
        <p:nvPicPr>
          <p:cNvPr id="5" name="Picture 2" descr="Monitor.png"/>
          <p:cNvPicPr>
            <a:picLocks noChangeAspect="1"/>
          </p:cNvPicPr>
          <p:nvPr/>
        </p:nvPicPr>
        <p:blipFill>
          <a:blip r:embed="rId2"/>
          <a:srcRect b="17417"/>
          <a:stretch>
            <a:fillRect/>
          </a:stretch>
        </p:blipFill>
        <p:spPr>
          <a:xfrm>
            <a:off x="574675" y="2175510"/>
            <a:ext cx="6345555" cy="4367530"/>
          </a:xfrm>
          <a:prstGeom prst="rect">
            <a:avLst/>
          </a:prstGeom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7622540" y="4239260"/>
            <a:ext cx="3094355" cy="96075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请谨慎保管本公司的账号与密码；</a:t>
            </a:r>
          </a:p>
          <a:p>
            <a:pPr algn="l" eaLnBrk="1" fontAlgn="auto" latinLnBrk="0" hangingPunct="1">
              <a:spcAft>
                <a:spcPts val="0"/>
              </a:spcAft>
              <a:defRPr/>
            </a:pP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公司给司机分配额度后，司机手机登录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app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才能看到对应</a:t>
            </a:r>
            <a:r>
              <a:rPr lang="en-US" alt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sz="1400" b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卡并用于加油支付。</a:t>
            </a:r>
          </a:p>
        </p:txBody>
      </p:sp>
      <p:pic>
        <p:nvPicPr>
          <p:cNvPr id="14" name="图片 13" descr="C:\Users\DELL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3443" y="2505075"/>
            <a:ext cx="5748655" cy="3265170"/>
          </a:xfrm>
          <a:prstGeom prst="rect">
            <a:avLst/>
          </a:prstGeom>
        </p:spPr>
      </p:pic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3725" y="2358390"/>
            <a:ext cx="2338070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司机管理.png司机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2820" y="2117090"/>
            <a:ext cx="7827645" cy="327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组合 9"/>
          <p:cNvGrpSpPr/>
          <p:nvPr/>
        </p:nvGrpSpPr>
        <p:grpSpPr>
          <a:xfrm>
            <a:off x="3854450" y="2711450"/>
            <a:ext cx="1873885" cy="273050"/>
            <a:chOff x="7140" y="4776"/>
            <a:chExt cx="2951" cy="430"/>
          </a:xfrm>
        </p:grpSpPr>
        <p:sp>
          <p:nvSpPr>
            <p:cNvPr id="9" name="圆角矩形 8"/>
            <p:cNvSpPr/>
            <p:nvPr/>
          </p:nvSpPr>
          <p:spPr>
            <a:xfrm>
              <a:off x="8267" y="4776"/>
              <a:ext cx="1824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可分配总金额</a:t>
              </a:r>
            </a:p>
          </p:txBody>
        </p:sp>
        <p:cxnSp>
          <p:nvCxnSpPr>
            <p:cNvPr id="81" name="直接连接符 80"/>
            <p:cNvCxnSpPr/>
            <p:nvPr/>
          </p:nvCxnSpPr>
          <p:spPr>
            <a:xfrm flipH="1">
              <a:off x="7490" y="4994"/>
              <a:ext cx="777" cy="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140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" name="图片 19" descr="C:\Users\DELL\Desktop\增加司机.png增加司机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1170" y="2020888"/>
            <a:ext cx="2198370" cy="291719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200" y="1590675"/>
            <a:ext cx="1142365" cy="1338580"/>
            <a:chOff x="1140" y="2505"/>
            <a:chExt cx="1799" cy="2108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/>
            <p:nvPr/>
          </p:nvCxnSpPr>
          <p:spPr>
            <a:xfrm rot="5400000">
              <a:off x="587" y="3283"/>
              <a:ext cx="1763" cy="656"/>
            </a:xfrm>
            <a:prstGeom prst="bentConnector4">
              <a:avLst>
                <a:gd name="adj1" fmla="val -141"/>
                <a:gd name="adj2" fmla="val 13346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435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32495" y="277495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703830" y="5330190"/>
            <a:ext cx="2538095" cy="800735"/>
            <a:chOff x="3928" y="8754"/>
            <a:chExt cx="3997" cy="1261"/>
          </a:xfrm>
        </p:grpSpPr>
        <p:sp>
          <p:nvSpPr>
            <p:cNvPr id="41" name="圆角矩形 40"/>
            <p:cNvSpPr/>
            <p:nvPr/>
          </p:nvSpPr>
          <p:spPr>
            <a:xfrm>
              <a:off x="4363" y="9317"/>
              <a:ext cx="356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授信：可使用公司额度；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非授信：需分配额度才能使用</a:t>
              </a:r>
            </a:p>
          </p:txBody>
        </p:sp>
        <p:cxnSp>
          <p:nvCxnSpPr>
            <p:cNvPr id="42" name="肘形连接符 41"/>
            <p:cNvCxnSpPr>
              <a:stCxn id="41" idx="1"/>
              <a:endCxn id="43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54750" y="5348605"/>
            <a:ext cx="2874645" cy="801370"/>
            <a:chOff x="3928" y="8754"/>
            <a:chExt cx="4527" cy="1262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4092" cy="69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分配：分配公司额度，不可收回；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恢复额度：恢复授信额度，可收回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65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4776470"/>
            <a:ext cx="1778635" cy="569595"/>
            <a:chOff x="13314" y="7522"/>
            <a:chExt cx="2801" cy="897"/>
          </a:xfrm>
        </p:grpSpPr>
        <p:cxnSp>
          <p:nvCxnSpPr>
            <p:cNvPr id="50" name="肘形连接符 49"/>
            <p:cNvCxnSpPr/>
            <p:nvPr/>
          </p:nvCxnSpPr>
          <p:spPr>
            <a:xfrm flipV="1">
              <a:off x="13314" y="7797"/>
              <a:ext cx="2681" cy="623"/>
            </a:xfrm>
            <a:prstGeom prst="bentConnector3">
              <a:avLst>
                <a:gd name="adj1" fmla="val 9962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5861" y="752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4.3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公司分配管理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公司用油管理.png公司用油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2025" y="2268220"/>
            <a:ext cx="7866380" cy="31330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增加物流公司.png增加物流公司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0888"/>
            <a:ext cx="2198370" cy="204597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1792605"/>
            <a:chOff x="1141" y="2505"/>
            <a:chExt cx="1798" cy="2823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endCxn id="27" idx="2"/>
            </p:cNvCxnSpPr>
            <p:nvPr/>
          </p:nvCxnSpPr>
          <p:spPr>
            <a:xfrm rot="5400000">
              <a:off x="234" y="3637"/>
              <a:ext cx="2471" cy="656"/>
            </a:xfrm>
            <a:prstGeom prst="bentConnector4">
              <a:avLst>
                <a:gd name="adj1" fmla="val -20"/>
                <a:gd name="adj2" fmla="val 135594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1" y="507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6766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235700" y="5368290"/>
            <a:ext cx="2715895" cy="641350"/>
            <a:chOff x="3928" y="8754"/>
            <a:chExt cx="4277" cy="1010"/>
          </a:xfrm>
        </p:grpSpPr>
        <p:sp>
          <p:nvSpPr>
            <p:cNvPr id="46" name="圆角矩形 45"/>
            <p:cNvSpPr/>
            <p:nvPr/>
          </p:nvSpPr>
          <p:spPr>
            <a:xfrm>
              <a:off x="4363" y="9317"/>
              <a:ext cx="3842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分配：分配公司额度，不可收回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4"/>
            </p:cNvCxnSpPr>
            <p:nvPr/>
          </p:nvCxnSpPr>
          <p:spPr>
            <a:xfrm rot="10800000">
              <a:off x="4056" y="9009"/>
              <a:ext cx="307" cy="53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68690" y="3919855"/>
            <a:ext cx="1868170" cy="1445895"/>
            <a:chOff x="13314" y="6143"/>
            <a:chExt cx="2942" cy="2277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314" y="6398"/>
              <a:ext cx="2821" cy="202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4.4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发票开具管理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开具发票.png开具发票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8535" y="2282825"/>
            <a:ext cx="7803515" cy="27616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 descr="C:\Users\DELL\Desktop\申请发票.png申请发票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80525" y="2028825"/>
            <a:ext cx="2198370" cy="2030095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grpSp>
        <p:nvGrpSpPr>
          <p:cNvPr id="33" name="组合 32"/>
          <p:cNvGrpSpPr/>
          <p:nvPr/>
        </p:nvGrpSpPr>
        <p:grpSpPr>
          <a:xfrm>
            <a:off x="838835" y="1590675"/>
            <a:ext cx="1141730" cy="2225675"/>
            <a:chOff x="1141" y="2505"/>
            <a:chExt cx="1798" cy="3505"/>
          </a:xfrm>
        </p:grpSpPr>
        <p:sp>
          <p:nvSpPr>
            <p:cNvPr id="24" name="圆角矩形 23"/>
            <p:cNvSpPr/>
            <p:nvPr/>
          </p:nvSpPr>
          <p:spPr>
            <a:xfrm>
              <a:off x="1797" y="250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141" y="2719"/>
              <a:ext cx="655" cy="3163"/>
            </a:xfrm>
            <a:prstGeom prst="bentConnector3">
              <a:avLst>
                <a:gd name="adj1" fmla="val 15725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42" y="5755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516620" y="2886710"/>
            <a:ext cx="754380" cy="161925"/>
            <a:chOff x="7215" y="4866"/>
            <a:chExt cx="1188" cy="255"/>
          </a:xfrm>
        </p:grpSpPr>
        <p:cxnSp>
          <p:nvCxnSpPr>
            <p:cNvPr id="31" name="直接连接符 30"/>
            <p:cNvCxnSpPr/>
            <p:nvPr/>
          </p:nvCxnSpPr>
          <p:spPr>
            <a:xfrm flipH="1" flipV="1">
              <a:off x="7490" y="4995"/>
              <a:ext cx="913" cy="12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7215" y="486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49700" y="1590675"/>
            <a:ext cx="2522855" cy="1362710"/>
            <a:chOff x="3928" y="6863"/>
            <a:chExt cx="3973" cy="2146"/>
          </a:xfrm>
        </p:grpSpPr>
        <p:sp>
          <p:nvSpPr>
            <p:cNvPr id="46" name="圆角矩形 45"/>
            <p:cNvSpPr/>
            <p:nvPr/>
          </p:nvSpPr>
          <p:spPr>
            <a:xfrm>
              <a:off x="4363" y="6863"/>
              <a:ext cx="3538" cy="447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只有充值的金额可用于开发票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0"/>
            </p:cNvCxnSpPr>
            <p:nvPr/>
          </p:nvCxnSpPr>
          <p:spPr>
            <a:xfrm rot="10800000" flipV="1">
              <a:off x="4056" y="7087"/>
              <a:ext cx="307" cy="16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928" y="875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16620" y="3919855"/>
            <a:ext cx="1920240" cy="932815"/>
            <a:chOff x="13232" y="6143"/>
            <a:chExt cx="3024" cy="1469"/>
          </a:xfrm>
        </p:grpSpPr>
        <p:cxnSp>
          <p:nvCxnSpPr>
            <p:cNvPr id="50" name="肘形连接符 49"/>
            <p:cNvCxnSpPr>
              <a:endCxn id="51" idx="6"/>
            </p:cNvCxnSpPr>
            <p:nvPr/>
          </p:nvCxnSpPr>
          <p:spPr>
            <a:xfrm flipV="1">
              <a:off x="13232" y="6398"/>
              <a:ext cx="2903" cy="121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 rot="5220000">
              <a:off x="16001" y="614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4.5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端使用：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账户管理（有返点版）</a:t>
            </a:r>
          </a:p>
        </p:txBody>
      </p:sp>
      <p:pic>
        <p:nvPicPr>
          <p:cNvPr id="7" name="Picture 4" descr="Monitor-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5120" y="2183765"/>
            <a:ext cx="2338070" cy="3558540"/>
          </a:xfrm>
          <a:prstGeom prst="rect">
            <a:avLst/>
          </a:prstGeom>
        </p:spPr>
      </p:pic>
      <p:pic>
        <p:nvPicPr>
          <p:cNvPr id="6" name="图片 5" descr="F:\新油帮帮\素材\软件截图\账户管理.png账户管理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295" y="2378075"/>
            <a:ext cx="8521065" cy="393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8409940" y="3594735"/>
            <a:ext cx="2987040" cy="526415"/>
            <a:chOff x="3500" y="8111"/>
            <a:chExt cx="4704" cy="829"/>
          </a:xfrm>
        </p:grpSpPr>
        <p:sp>
          <p:nvSpPr>
            <p:cNvPr id="46" name="圆角矩形 45"/>
            <p:cNvSpPr/>
            <p:nvPr/>
          </p:nvSpPr>
          <p:spPr>
            <a:xfrm>
              <a:off x="6108" y="8111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选择查询条件，可对应查询结果</a:t>
              </a:r>
            </a:p>
          </p:txBody>
        </p:sp>
        <p:cxnSp>
          <p:nvCxnSpPr>
            <p:cNvPr id="47" name="肘形连接符 46"/>
            <p:cNvCxnSpPr>
              <a:stCxn id="46" idx="1"/>
              <a:endCxn id="48" idx="6"/>
            </p:cNvCxnSpPr>
            <p:nvPr/>
          </p:nvCxnSpPr>
          <p:spPr>
            <a:xfrm rot="10800000" flipV="1">
              <a:off x="3754" y="8526"/>
              <a:ext cx="2353" cy="270"/>
            </a:xfrm>
            <a:prstGeom prst="bentConnector3">
              <a:avLst>
                <a:gd name="adj1" fmla="val 9039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3500" y="866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38835" y="1590675"/>
            <a:ext cx="1141730" cy="3085465"/>
            <a:chOff x="1321" y="2235"/>
            <a:chExt cx="1798" cy="4859"/>
          </a:xfrm>
        </p:grpSpPr>
        <p:sp>
          <p:nvSpPr>
            <p:cNvPr id="24" name="圆角矩形 23"/>
            <p:cNvSpPr/>
            <p:nvPr/>
          </p:nvSpPr>
          <p:spPr>
            <a:xfrm>
              <a:off x="1977" y="2235"/>
              <a:ext cx="1142" cy="4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当前页</a:t>
              </a:r>
            </a:p>
          </p:txBody>
        </p:sp>
        <p:cxnSp>
          <p:nvCxnSpPr>
            <p:cNvPr id="25" name="肘形连接符 24"/>
            <p:cNvCxnSpPr>
              <a:stCxn id="24" idx="1"/>
              <a:endCxn id="27" idx="2"/>
            </p:cNvCxnSpPr>
            <p:nvPr/>
          </p:nvCxnSpPr>
          <p:spPr>
            <a:xfrm rot="10800000" flipV="1">
              <a:off x="1321" y="2450"/>
              <a:ext cx="656" cy="4517"/>
            </a:xfrm>
            <a:prstGeom prst="bentConnector3">
              <a:avLst>
                <a:gd name="adj1" fmla="val 1571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321" y="683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" name="右箭头标注 2"/>
          <p:cNvSpPr/>
          <p:nvPr/>
        </p:nvSpPr>
        <p:spPr>
          <a:xfrm>
            <a:off x="379095" y="4916170"/>
            <a:ext cx="876935" cy="1054735"/>
          </a:xfrm>
          <a:prstGeom prst="rightArrowCallou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多维度的账户数据管理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9431020" y="4275455"/>
            <a:ext cx="1915795" cy="1466850"/>
            <a:chOff x="4750" y="7267"/>
            <a:chExt cx="3017" cy="2310"/>
          </a:xfrm>
        </p:grpSpPr>
        <p:sp>
          <p:nvSpPr>
            <p:cNvPr id="10" name="圆角矩形 9"/>
            <p:cNvSpPr/>
            <p:nvPr/>
          </p:nvSpPr>
          <p:spPr>
            <a:xfrm>
              <a:off x="5671" y="8748"/>
              <a:ext cx="2096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查询结果可导出</a:t>
              </a:r>
            </a:p>
          </p:txBody>
        </p:sp>
        <p:cxnSp>
          <p:nvCxnSpPr>
            <p:cNvPr id="11" name="肘形连接符 10"/>
            <p:cNvCxnSpPr>
              <a:stCxn id="10" idx="1"/>
              <a:endCxn id="12" idx="6"/>
            </p:cNvCxnSpPr>
            <p:nvPr/>
          </p:nvCxnSpPr>
          <p:spPr>
            <a:xfrm rot="10800000">
              <a:off x="5005" y="7395"/>
              <a:ext cx="666" cy="176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4750" y="7267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401822" y="1873250"/>
            <a:ext cx="769309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企业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管理系统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移动端</a:t>
            </a: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4.6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企业移动端使用：登录（有返点版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346950" y="3499485"/>
            <a:ext cx="1235710" cy="161925"/>
            <a:chOff x="11570" y="5511"/>
            <a:chExt cx="1946" cy="255"/>
          </a:xfrm>
        </p:grpSpPr>
        <p:cxnSp>
          <p:nvCxnSpPr>
            <p:cNvPr id="47" name="肘形连接符 46"/>
            <p:cNvCxnSpPr>
              <a:stCxn id="46" idx="0"/>
              <a:endCxn id="48" idx="0"/>
            </p:cNvCxnSpPr>
            <p:nvPr/>
          </p:nvCxnSpPr>
          <p:spPr>
            <a:xfrm rot="16200000" flipV="1">
              <a:off x="12492" y="4716"/>
              <a:ext cx="229" cy="1819"/>
            </a:xfrm>
            <a:prstGeom prst="bentConnector3">
              <a:avLst>
                <a:gd name="adj1" fmla="val 22227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570" y="551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01305" y="3644900"/>
            <a:ext cx="1429385" cy="774700"/>
            <a:chOff x="12443" y="5740"/>
            <a:chExt cx="2251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443" y="5740"/>
              <a:ext cx="2147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输入公司账户登录，进入首页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17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785" y="3349625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1759" t="12311" r="13935" b="19319"/>
          <a:stretch>
            <a:fillRect/>
          </a:stretch>
        </p:blipFill>
        <p:spPr>
          <a:xfrm>
            <a:off x="1026160" y="1857375"/>
            <a:ext cx="749300" cy="655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车辆管理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点击首页车辆管理，进入车辆管理页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，可添加司机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9925" y="4772025"/>
            <a:ext cx="1673225" cy="577215"/>
            <a:chOff x="6000" y="1971"/>
            <a:chExt cx="2635" cy="909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4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司机类别标志：</a:t>
              </a:r>
            </a:p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授信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非授信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7891" y="2099"/>
              <a:ext cx="489" cy="398"/>
            </a:xfrm>
            <a:prstGeom prst="bentConnector3">
              <a:avLst>
                <a:gd name="adj1" fmla="val 50102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838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9925" y="5600700"/>
            <a:ext cx="3495675" cy="567690"/>
            <a:chOff x="6000" y="1971"/>
            <a:chExt cx="5505" cy="894"/>
          </a:xfrm>
        </p:grpSpPr>
        <p:sp>
          <p:nvSpPr>
            <p:cNvPr id="31" name="圆角矩形 30"/>
            <p:cNvSpPr/>
            <p:nvPr/>
          </p:nvSpPr>
          <p:spPr>
            <a:xfrm>
              <a:off x="6000" y="2099"/>
              <a:ext cx="1891" cy="766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点击按钮，可进行对应操作</a:t>
              </a:r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肘形连接符 31"/>
            <p:cNvCxnSpPr>
              <a:stCxn id="31" idx="3"/>
              <a:endCxn id="38" idx="4"/>
            </p:cNvCxnSpPr>
            <p:nvPr/>
          </p:nvCxnSpPr>
          <p:spPr>
            <a:xfrm flipV="1">
              <a:off x="7891" y="2226"/>
              <a:ext cx="3487" cy="25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11250" y="197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11700" y="4020185"/>
            <a:ext cx="4181475" cy="2548890"/>
            <a:chOff x="7420" y="6331"/>
            <a:chExt cx="6585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420" y="7755"/>
              <a:ext cx="5441" cy="2590"/>
              <a:chOff x="5827" y="545"/>
              <a:chExt cx="5441" cy="2590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点击车辆栏，进入车辆详情页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082" y="673"/>
                <a:ext cx="1673" cy="2231"/>
              </a:xfrm>
              <a:prstGeom prst="bentConnector3">
                <a:avLst>
                  <a:gd name="adj1" fmla="val 72683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827" y="545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点击更多可删除该车辆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4635" y="429704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点击对应项可修改车辆信息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65" y="1834515"/>
            <a:ext cx="758190" cy="6470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收支明细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点击首页收支明细，进入收支明细页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10" name="圆角矩形 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98695" y="2481580"/>
            <a:ext cx="837565" cy="1537970"/>
            <a:chOff x="-2474" y="3694"/>
            <a:chExt cx="1319" cy="2422"/>
          </a:xfrm>
        </p:grpSpPr>
        <p:cxnSp>
          <p:nvCxnSpPr>
            <p:cNvPr id="33" name="肘形连接符 32"/>
            <p:cNvCxnSpPr>
              <a:stCxn id="14" idx="1"/>
              <a:endCxn id="34" idx="6"/>
            </p:cNvCxnSpPr>
            <p:nvPr/>
          </p:nvCxnSpPr>
          <p:spPr>
            <a:xfrm rot="10800000">
              <a:off x="-2219" y="3821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11600" y="5455920"/>
            <a:ext cx="6247765" cy="1182370"/>
            <a:chOff x="6415" y="1111"/>
            <a:chExt cx="9839" cy="1862"/>
          </a:xfrm>
        </p:grpSpPr>
        <p:grpSp>
          <p:nvGrpSpPr>
            <p:cNvPr id="7" name="组合 6"/>
            <p:cNvGrpSpPr/>
            <p:nvPr/>
          </p:nvGrpSpPr>
          <p:grpSpPr>
            <a:xfrm>
              <a:off x="6415" y="1111"/>
              <a:ext cx="6566" cy="1862"/>
              <a:chOff x="4336" y="1622"/>
              <a:chExt cx="6566" cy="186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6998" y="3021"/>
                <a:ext cx="3904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点击收支，可进入该收支详情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4"/>
              </p:cNvCxnSpPr>
              <p:nvPr/>
            </p:nvCxnSpPr>
            <p:spPr>
              <a:xfrm rot="10800000">
                <a:off x="4464" y="1877"/>
                <a:ext cx="2534" cy="1376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4336" y="162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15" idx="2"/>
            </p:cNvCxnSpPr>
            <p:nvPr/>
          </p:nvCxnSpPr>
          <p:spPr>
            <a:xfrm rot="5400000">
              <a:off x="14346" y="838"/>
              <a:ext cx="532" cy="3284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669925" y="4499610"/>
            <a:ext cx="3403600" cy="791845"/>
            <a:chOff x="6000" y="1542"/>
            <a:chExt cx="5360" cy="1247"/>
          </a:xfrm>
        </p:grpSpPr>
        <p:sp>
          <p:nvSpPr>
            <p:cNvPr id="25" name="圆角矩形 24"/>
            <p:cNvSpPr/>
            <p:nvPr/>
          </p:nvSpPr>
          <p:spPr>
            <a:xfrm>
              <a:off x="6000" y="2118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不同颜色代表收入和支出明细</a:t>
              </a:r>
            </a:p>
          </p:txBody>
        </p:sp>
        <p:cxnSp>
          <p:nvCxnSpPr>
            <p:cNvPr id="26" name="肘形连接符 25"/>
            <p:cNvCxnSpPr>
              <a:stCxn id="25" idx="3"/>
              <a:endCxn id="27" idx="2"/>
            </p:cNvCxnSpPr>
            <p:nvPr/>
          </p:nvCxnSpPr>
          <p:spPr>
            <a:xfrm flipV="1">
              <a:off x="8114" y="1670"/>
              <a:ext cx="2991" cy="784"/>
            </a:xfrm>
            <a:prstGeom prst="bentConnector3">
              <a:avLst>
                <a:gd name="adj1" fmla="val 1076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11105" y="1542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22520" y="4275455"/>
            <a:ext cx="2772410" cy="537210"/>
            <a:chOff x="4253" y="1828"/>
            <a:chExt cx="4366" cy="846"/>
          </a:xfrm>
        </p:grpSpPr>
        <p:cxnSp>
          <p:nvCxnSpPr>
            <p:cNvPr id="23" name="肘形连接符 22"/>
            <p:cNvCxnSpPr>
              <a:endCxn id="28" idx="4"/>
            </p:cNvCxnSpPr>
            <p:nvPr/>
          </p:nvCxnSpPr>
          <p:spPr>
            <a:xfrm flipV="1">
              <a:off x="4253" y="2083"/>
              <a:ext cx="4239" cy="5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椭圆 27"/>
            <p:cNvSpPr/>
            <p:nvPr/>
          </p:nvSpPr>
          <p:spPr>
            <a:xfrm>
              <a:off x="8364" y="182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85" y="1903095"/>
            <a:ext cx="739140" cy="5892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发票开具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点击首页发票开具，进入发票开具页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，可申请发票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3625" y="4020185"/>
            <a:ext cx="1313815" cy="1580515"/>
            <a:chOff x="-2356" y="6117"/>
            <a:chExt cx="2069" cy="2489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7"/>
              <a:ext cx="1814" cy="2362"/>
            </a:xfrm>
            <a:prstGeom prst="bentConnector3">
              <a:avLst>
                <a:gd name="adj1" fmla="val 4470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点击发票栏，进入发票详情页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513580"/>
            <a:ext cx="3483610" cy="775335"/>
            <a:chOff x="6000" y="1613"/>
            <a:chExt cx="5486" cy="1221"/>
          </a:xfrm>
        </p:grpSpPr>
        <p:sp>
          <p:nvSpPr>
            <p:cNvPr id="18" name="圆角矩形 17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不同颜色代表已开具和申请中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758"/>
            </a:xfrm>
            <a:prstGeom prst="bentConnector3">
              <a:avLst>
                <a:gd name="adj1" fmla="val 10298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1.1 加油市场概况</a:t>
            </a:r>
            <a:endParaRPr lang="en-US" altLang="ko-KR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078855" y="1849120"/>
            <a:ext cx="5798820" cy="4695190"/>
            <a:chOff x="9321" y="2948"/>
            <a:chExt cx="9132" cy="7394"/>
          </a:xfrm>
        </p:grpSpPr>
        <p:sp>
          <p:nvSpPr>
            <p:cNvPr id="96" name="文本框 95"/>
            <p:cNvSpPr txBox="1"/>
            <p:nvPr/>
          </p:nvSpPr>
          <p:spPr>
            <a:xfrm>
              <a:off x="15285" y="9694"/>
              <a:ext cx="3168" cy="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>
                  <a:latin typeface="+mj-ea"/>
                  <a:ea typeface="+mj-ea"/>
                  <a:sym typeface="+mn-ea"/>
                </a:rPr>
                <a:t>数据来源：卓创资讯</a:t>
              </a:r>
              <a:endParaRPr lang="zh-CN" altLang="en-US" sz="1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321" y="2948"/>
              <a:ext cx="7974" cy="6069"/>
              <a:chOff x="8937" y="2569"/>
              <a:chExt cx="8234" cy="6594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/>
            </p:nvGraphicFramePr>
            <p:xfrm>
              <a:off x="8937" y="2569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 sz="16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成品油零售市场格局：</a:t>
              </a: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从垄断到竞争，各类加油站迎来发展机遇</a:t>
              </a:r>
              <a:endParaRPr lang="en-US" altLang="ko-KR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国企油站：</a:t>
              </a: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创新滞后用户体验差，运营效率低、面对激烈竞争无法获取新客户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370830" cy="640080"/>
            <a:chOff x="1010" y="5606"/>
            <a:chExt cx="8458" cy="1008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外资油站：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服务能力已接近上限，急需创新模式优化提升服务效率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38810" y="4449445"/>
            <a:ext cx="5373370" cy="640080"/>
            <a:chOff x="1006" y="7304"/>
            <a:chExt cx="8462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600" b="1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民营或独立油站：</a:t>
              </a: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单站销售效率低，品牌极为弱势，依托互联网进行整合机会巨大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grpSp>
        <p:nvGrpSpPr>
          <p:cNvPr id="212" name="组合 211"/>
          <p:cNvGrpSpPr/>
          <p:nvPr/>
        </p:nvGrpSpPr>
        <p:grpSpPr>
          <a:xfrm>
            <a:off x="622300" y="5316220"/>
            <a:ext cx="5389245" cy="914400"/>
            <a:chOff x="980" y="8370"/>
            <a:chExt cx="8487" cy="1440"/>
          </a:xfrm>
        </p:grpSpPr>
        <p:sp>
          <p:nvSpPr>
            <p:cNvPr id="185" name="文本框 184"/>
            <p:cNvSpPr txBox="1"/>
            <p:nvPr/>
          </p:nvSpPr>
          <p:spPr>
            <a:xfrm>
              <a:off x="1914" y="8370"/>
              <a:ext cx="7553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各大</a:t>
              </a:r>
              <a:r>
                <a:rPr kumimoji="1" lang="en-US" altLang="ko-KR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炼厂</a:t>
              </a:r>
              <a:r>
                <a:rPr kumimoji="1" lang="zh-CN" altLang="en-US" sz="16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：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ko-KR" sz="1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产能过剩率超过30%，开工折损率接近15%，市场决定权转向终端，形成新的整合机会</a:t>
              </a:r>
              <a:endParaRPr kumimoji="1"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11" name="组合 210"/>
            <p:cNvGrpSpPr/>
            <p:nvPr/>
          </p:nvGrpSpPr>
          <p:grpSpPr>
            <a:xfrm>
              <a:off x="980" y="8772"/>
              <a:ext cx="775" cy="636"/>
              <a:chOff x="905" y="8772"/>
              <a:chExt cx="775" cy="636"/>
            </a:xfrm>
          </p:grpSpPr>
          <p:sp>
            <p:nvSpPr>
              <p:cNvPr id="199" name="椭圆 198"/>
              <p:cNvSpPr/>
              <p:nvPr/>
            </p:nvSpPr>
            <p:spPr>
              <a:xfrm>
                <a:off x="905" y="8772"/>
                <a:ext cx="651" cy="636"/>
              </a:xfrm>
              <a:prstGeom prst="ellipse">
                <a:avLst/>
              </a:prstGeom>
              <a:solidFill>
                <a:srgbClr val="FF8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923" y="8842"/>
                <a:ext cx="757" cy="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409055" y="337693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9975215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09055" y="2912110"/>
            <a:ext cx="10401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社会站数量占约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447655" y="3317875"/>
            <a:ext cx="925830" cy="46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社会站销量仅占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成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020" y="1847850"/>
            <a:ext cx="699770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公司管理（有返点版）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点击首页公司管理，进入公司管理页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600" cy="1044"/>
              <a:chOff x="5478" y="3021"/>
              <a:chExt cx="2600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1774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点击右上方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，可新增公司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06" y="3341"/>
                <a:ext cx="698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4872355" y="4020820"/>
            <a:ext cx="1313815" cy="1579880"/>
            <a:chOff x="-2356" y="6118"/>
            <a:chExt cx="2069" cy="2488"/>
          </a:xfrm>
        </p:grpSpPr>
        <p:cxnSp>
          <p:nvCxnSpPr>
            <p:cNvPr id="33" name="肘形连接符 32"/>
            <p:cNvCxnSpPr>
              <a:stCxn id="6" idx="3"/>
              <a:endCxn id="34" idx="2"/>
            </p:cNvCxnSpPr>
            <p:nvPr/>
          </p:nvCxnSpPr>
          <p:spPr>
            <a:xfrm>
              <a:off x="-2356" y="6118"/>
              <a:ext cx="1814" cy="2361"/>
            </a:xfrm>
            <a:prstGeom prst="bentConnector3">
              <a:avLst>
                <a:gd name="adj1" fmla="val 4388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-542" y="835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点击公司栏，进入公司信息页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669925" y="4422775"/>
            <a:ext cx="3453765" cy="870585"/>
            <a:chOff x="6047" y="1613"/>
            <a:chExt cx="5439" cy="1371"/>
          </a:xfrm>
        </p:grpSpPr>
        <p:sp>
          <p:nvSpPr>
            <p:cNvPr id="18" name="圆角矩形 17"/>
            <p:cNvSpPr/>
            <p:nvPr/>
          </p:nvSpPr>
          <p:spPr>
            <a:xfrm>
              <a:off x="6047" y="2313"/>
              <a:ext cx="2067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点击分配，可给公司分配额度</a:t>
              </a:r>
            </a:p>
          </p:txBody>
        </p:sp>
        <p:cxnSp>
          <p:nvCxnSpPr>
            <p:cNvPr id="21" name="肘形连接符 20"/>
            <p:cNvCxnSpPr>
              <a:stCxn id="18" idx="3"/>
              <a:endCxn id="22" idx="2"/>
            </p:cNvCxnSpPr>
            <p:nvPr/>
          </p:nvCxnSpPr>
          <p:spPr>
            <a:xfrm flipV="1">
              <a:off x="8114" y="1741"/>
              <a:ext cx="3117" cy="908"/>
            </a:xfrm>
            <a:prstGeom prst="bentConnector3">
              <a:avLst>
                <a:gd name="adj1" fmla="val 113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11231" y="161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824355"/>
            <a:ext cx="725170" cy="6565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使用：首页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返点明细（有返点版）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4045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875"/>
            <a:chOff x="1055" y="3891"/>
            <a:chExt cx="2635" cy="2425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点击首页返点明细，进入返点明细页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8438"/>
              <a:ext cx="5304" cy="1907"/>
              <a:chOff x="5964" y="1228"/>
              <a:chExt cx="5304" cy="1907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点击返点栏，进入返点详情页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1356"/>
                <a:ext cx="1536" cy="1548"/>
              </a:xfrm>
              <a:prstGeom prst="bentConnector3">
                <a:avLst>
                  <a:gd name="adj1" fmla="val 7272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1228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8893810" y="1553845"/>
            <a:ext cx="2717800" cy="712470"/>
            <a:chOff x="4355" y="639"/>
            <a:chExt cx="4280" cy="1122"/>
          </a:xfrm>
        </p:grpSpPr>
        <p:sp>
          <p:nvSpPr>
            <p:cNvPr id="43" name="圆角矩形 42"/>
            <p:cNvSpPr/>
            <p:nvPr/>
          </p:nvSpPr>
          <p:spPr>
            <a:xfrm>
              <a:off x="4355" y="639"/>
              <a:ext cx="2937" cy="463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点击更多可删除该公司</a:t>
              </a:r>
            </a:p>
          </p:txBody>
        </p:sp>
        <p:cxnSp>
          <p:nvCxnSpPr>
            <p:cNvPr id="44" name="肘形连接符 43"/>
            <p:cNvCxnSpPr>
              <a:stCxn id="43" idx="3"/>
              <a:endCxn id="49" idx="0"/>
            </p:cNvCxnSpPr>
            <p:nvPr/>
          </p:nvCxnSpPr>
          <p:spPr>
            <a:xfrm>
              <a:off x="7292" y="871"/>
              <a:ext cx="1196" cy="635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8340" y="1506"/>
              <a:ext cx="29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9925" y="4862830"/>
            <a:ext cx="3432810" cy="426085"/>
            <a:chOff x="6000" y="2163"/>
            <a:chExt cx="5406" cy="671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不同颜色代表已到账和结算中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2"/>
            </p:cNvCxnSpPr>
            <p:nvPr/>
          </p:nvCxnSpPr>
          <p:spPr>
            <a:xfrm flipV="1">
              <a:off x="8114" y="2291"/>
              <a:ext cx="3037" cy="208"/>
            </a:xfrm>
            <a:prstGeom prst="bentConnector3">
              <a:avLst>
                <a:gd name="adj1" fmla="val 928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1151" y="2163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936875" y="1427480"/>
            <a:ext cx="1861820" cy="676910"/>
            <a:chOff x="2801" y="2999"/>
            <a:chExt cx="2932" cy="1066"/>
          </a:xfrm>
        </p:grpSpPr>
        <p:sp>
          <p:nvSpPr>
            <p:cNvPr id="30" name="圆角矩形 29"/>
            <p:cNvSpPr/>
            <p:nvPr/>
          </p:nvSpPr>
          <p:spPr>
            <a:xfrm>
              <a:off x="2801" y="2999"/>
              <a:ext cx="2104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点击右上方操作，可进行筛选搜索</a:t>
              </a:r>
            </a:p>
          </p:txBody>
        </p:sp>
        <p:cxnSp>
          <p:nvCxnSpPr>
            <p:cNvPr id="31" name="肘形连接符 30"/>
            <p:cNvCxnSpPr>
              <a:stCxn id="30" idx="3"/>
              <a:endCxn id="32" idx="0"/>
            </p:cNvCxnSpPr>
            <p:nvPr/>
          </p:nvCxnSpPr>
          <p:spPr>
            <a:xfrm>
              <a:off x="4905" y="3319"/>
              <a:ext cx="701" cy="4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5478" y="3810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2481580"/>
            <a:ext cx="837565" cy="1538605"/>
            <a:chOff x="-2474" y="3694"/>
            <a:chExt cx="1319" cy="2423"/>
          </a:xfrm>
        </p:grpSpPr>
        <p:cxnSp>
          <p:nvCxnSpPr>
            <p:cNvPr id="38" name="肘形连接符 37"/>
            <p:cNvCxnSpPr>
              <a:stCxn id="14" idx="1"/>
              <a:endCxn id="40" idx="6"/>
            </p:cNvCxnSpPr>
            <p:nvPr/>
          </p:nvCxnSpPr>
          <p:spPr>
            <a:xfrm rot="10800000">
              <a:off x="-2219" y="3822"/>
              <a:ext cx="1064" cy="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882515" y="4285615"/>
            <a:ext cx="2813050" cy="415925"/>
            <a:chOff x="4174" y="1844"/>
            <a:chExt cx="4430" cy="655"/>
          </a:xfrm>
        </p:grpSpPr>
        <p:cxnSp>
          <p:nvCxnSpPr>
            <p:cNvPr id="52" name="肘形连接符 51"/>
            <p:cNvCxnSpPr>
              <a:endCxn id="53" idx="4"/>
            </p:cNvCxnSpPr>
            <p:nvPr/>
          </p:nvCxnSpPr>
          <p:spPr>
            <a:xfrm flipV="1">
              <a:off x="4174" y="2099"/>
              <a:ext cx="4303" cy="4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8349" y="184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90" y="1847850"/>
            <a:ext cx="748665" cy="617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4.8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使用：流水报表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点击底部流水报表，进入流水报表页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4636770" y="1441450"/>
            <a:ext cx="2265680" cy="662940"/>
            <a:chOff x="7557" y="2510"/>
            <a:chExt cx="3568" cy="1044"/>
          </a:xfrm>
        </p:grpSpPr>
        <p:grpSp>
          <p:nvGrpSpPr>
            <p:cNvPr id="9" name="组合 8"/>
            <p:cNvGrpSpPr/>
            <p:nvPr/>
          </p:nvGrpSpPr>
          <p:grpSpPr>
            <a:xfrm>
              <a:off x="7557" y="2510"/>
              <a:ext cx="2965" cy="1044"/>
              <a:chOff x="5478" y="3021"/>
              <a:chExt cx="2965" cy="1044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6304" y="3021"/>
                <a:ext cx="2139" cy="640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点击右上搜索，可搜索对应内容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5624" y="3341"/>
                <a:ext cx="680" cy="469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5478" y="3810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0"/>
              <a:endCxn id="10" idx="3"/>
            </p:cNvCxnSpPr>
            <p:nvPr/>
          </p:nvCxnSpPr>
          <p:spPr>
            <a:xfrm rot="16200000" flipV="1">
              <a:off x="10453" y="2535"/>
              <a:ext cx="376" cy="96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4798695" y="4020185"/>
            <a:ext cx="4095115" cy="2548890"/>
            <a:chOff x="7557" y="6331"/>
            <a:chExt cx="6449" cy="4014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7487"/>
              <a:ext cx="5304" cy="2858"/>
              <a:chOff x="5964" y="277"/>
              <a:chExt cx="5304" cy="2858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点击流水栏，进入报表详情页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404"/>
                <a:ext cx="1536" cy="2384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27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2728595"/>
            <a:ext cx="3019425" cy="2560320"/>
            <a:chOff x="6000" y="-1198"/>
            <a:chExt cx="4755" cy="403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起止时间均可修改，筛选对应值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943"/>
              <a:ext cx="2514" cy="344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500" y="-119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1923415"/>
            <a:ext cx="514350" cy="528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4.9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企业移动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app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使用：我的账户管理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80945"/>
            <a:ext cx="1673225" cy="1539240"/>
            <a:chOff x="1055" y="3891"/>
            <a:chExt cx="2635" cy="242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点击我的，进入我的账户设置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00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63626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883410"/>
            <a:ext cx="2530475" cy="4272915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36260" y="1431290"/>
            <a:ext cx="2193290" cy="827405"/>
            <a:chOff x="7052" y="3021"/>
            <a:chExt cx="3454" cy="1303"/>
          </a:xfrm>
        </p:grpSpPr>
        <p:sp>
          <p:nvSpPr>
            <p:cNvPr id="10" name="圆角矩形 9"/>
            <p:cNvSpPr/>
            <p:nvPr/>
          </p:nvSpPr>
          <p:spPr>
            <a:xfrm>
              <a:off x="7052" y="3021"/>
              <a:ext cx="2595" cy="64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点击右上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，可增加通知联系人</a:t>
              </a:r>
            </a:p>
          </p:txBody>
        </p:sp>
        <p:cxnSp>
          <p:nvCxnSpPr>
            <p:cNvPr id="11" name="肘形连接符 10"/>
            <p:cNvCxnSpPr>
              <a:stCxn id="10" idx="3"/>
              <a:endCxn id="12" idx="0"/>
            </p:cNvCxnSpPr>
            <p:nvPr/>
          </p:nvCxnSpPr>
          <p:spPr>
            <a:xfrm>
              <a:off x="9647" y="3341"/>
              <a:ext cx="732" cy="728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10251" y="4069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798695" y="3938905"/>
            <a:ext cx="4095115" cy="2630170"/>
            <a:chOff x="7557" y="6203"/>
            <a:chExt cx="6449" cy="4142"/>
          </a:xfrm>
        </p:grpSpPr>
        <p:grpSp>
          <p:nvGrpSpPr>
            <p:cNvPr id="7" name="组合 6"/>
            <p:cNvGrpSpPr/>
            <p:nvPr/>
          </p:nvGrpSpPr>
          <p:grpSpPr>
            <a:xfrm>
              <a:off x="7557" y="6203"/>
              <a:ext cx="5304" cy="4142"/>
              <a:chOff x="5964" y="-1007"/>
              <a:chExt cx="5304" cy="4142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7755" y="2672"/>
                <a:ext cx="3513" cy="463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点击设置，进入设置页</a:t>
                </a:r>
              </a:p>
            </p:txBody>
          </p:sp>
          <p:cxnSp>
            <p:nvCxnSpPr>
              <p:cNvPr id="19" name="肘形连接符 18"/>
              <p:cNvCxnSpPr>
                <a:stCxn id="17" idx="1"/>
                <a:endCxn id="20" idx="6"/>
              </p:cNvCxnSpPr>
              <p:nvPr/>
            </p:nvCxnSpPr>
            <p:spPr>
              <a:xfrm rot="10800000">
                <a:off x="6219" y="-879"/>
                <a:ext cx="1536" cy="3783"/>
              </a:xfrm>
              <a:prstGeom prst="bentConnector3">
                <a:avLst>
                  <a:gd name="adj1" fmla="val 57226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5964" y="-1007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39" name="肘形连接符 38"/>
            <p:cNvCxnSpPr>
              <a:stCxn id="15" idx="1"/>
              <a:endCxn id="17" idx="3"/>
            </p:cNvCxnSpPr>
            <p:nvPr/>
          </p:nvCxnSpPr>
          <p:spPr>
            <a:xfrm rot="10800000" flipV="1">
              <a:off x="12861" y="6331"/>
              <a:ext cx="1145" cy="3783"/>
            </a:xfrm>
            <a:prstGeom prst="bentConnector3">
              <a:avLst>
                <a:gd name="adj1" fmla="val 49956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69925" y="3261995"/>
            <a:ext cx="3331210" cy="2026920"/>
            <a:chOff x="6000" y="-358"/>
            <a:chExt cx="5246" cy="3192"/>
          </a:xfrm>
        </p:grpSpPr>
        <p:sp>
          <p:nvSpPr>
            <p:cNvPr id="24" name="圆角矩形 23"/>
            <p:cNvSpPr/>
            <p:nvPr/>
          </p:nvSpPr>
          <p:spPr>
            <a:xfrm>
              <a:off x="6000" y="2163"/>
              <a:ext cx="2114" cy="671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进入发票信息页，可修改发票抬头</a:t>
              </a:r>
            </a:p>
          </p:txBody>
        </p:sp>
        <p:cxnSp>
          <p:nvCxnSpPr>
            <p:cNvPr id="25" name="肘形连接符 24"/>
            <p:cNvCxnSpPr>
              <a:stCxn id="24" idx="3"/>
              <a:endCxn id="26" idx="4"/>
            </p:cNvCxnSpPr>
            <p:nvPr/>
          </p:nvCxnSpPr>
          <p:spPr>
            <a:xfrm flipV="1">
              <a:off x="8114" y="-103"/>
              <a:ext cx="3005" cy="2602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10991" y="-358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798695" y="3569970"/>
            <a:ext cx="798195" cy="161925"/>
            <a:chOff x="-2474" y="3694"/>
            <a:chExt cx="1257" cy="255"/>
          </a:xfrm>
        </p:grpSpPr>
        <p:cxnSp>
          <p:nvCxnSpPr>
            <p:cNvPr id="38" name="肘形连接符 37"/>
            <p:cNvCxnSpPr>
              <a:endCxn id="40" idx="6"/>
            </p:cNvCxnSpPr>
            <p:nvPr/>
          </p:nvCxnSpPr>
          <p:spPr>
            <a:xfrm rot="10800000">
              <a:off x="-2219" y="3822"/>
              <a:ext cx="1002" cy="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-2474" y="369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1" name="上箭头标注 50"/>
          <p:cNvSpPr/>
          <p:nvPr/>
        </p:nvSpPr>
        <p:spPr>
          <a:xfrm>
            <a:off x="9145270" y="4100830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点击对应项可修改对应内容</a:t>
            </a:r>
          </a:p>
        </p:txBody>
      </p:sp>
      <p:sp>
        <p:nvSpPr>
          <p:cNvPr id="8" name="上箭头标注 7"/>
          <p:cNvSpPr/>
          <p:nvPr/>
        </p:nvSpPr>
        <p:spPr>
          <a:xfrm>
            <a:off x="5887085" y="3261995"/>
            <a:ext cx="2028190" cy="556260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点击联系人，可修改其信息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51" grpId="0" bldLvl="0" animBg="1"/>
      <p:bldP spid="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48188" y="2579688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005138" y="1873250"/>
            <a:ext cx="7089775" cy="69249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司机</a:t>
            </a:r>
            <a:r>
              <a:rPr lang="zh-CN" altLang="en-US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端</a:t>
            </a:r>
            <a:r>
              <a:rPr lang="zh-CN" sz="6000" spc="-150" dirty="0" smtClean="0">
                <a:effectLst/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  <a:t>使用介绍</a:t>
            </a:r>
            <a:endParaRPr lang="zh-CN" sz="6000" spc="-15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4608513" y="2647950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移动</a:t>
            </a:r>
            <a:r>
              <a:rPr lang="en-US" altLang="zh-CN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endParaRPr lang="zh-CN" altLang="en-US" sz="1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" name="图片 1" descr="C:\Users\DELL\Desktop\手机端.png手机端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97620" y="3506470"/>
            <a:ext cx="1197610" cy="119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4.10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使用：登录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97830" y="1603375"/>
            <a:ext cx="2365375" cy="4451985"/>
            <a:chOff x="5058" y="3104"/>
            <a:chExt cx="4060" cy="7641"/>
          </a:xfrm>
        </p:grpSpPr>
        <p:sp>
          <p:nvSpPr>
            <p:cNvPr id="17" name="圆角矩形 16"/>
            <p:cNvSpPr/>
            <p:nvPr/>
          </p:nvSpPr>
          <p:spPr>
            <a:xfrm>
              <a:off x="5058" y="3104"/>
              <a:ext cx="4060" cy="7641"/>
            </a:xfrm>
            <a:prstGeom prst="roundRect">
              <a:avLst>
                <a:gd name="adj" fmla="val 16078"/>
              </a:avLst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293" y="4017"/>
              <a:ext cx="3570" cy="5814"/>
            </a:xfrm>
            <a:prstGeom prst="roundRect">
              <a:avLst>
                <a:gd name="adj" fmla="val 280"/>
              </a:avLst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5635625" y="2145030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F:\新油帮帮\油多多设计稿\logo.jpglog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42105" y="3499485"/>
            <a:ext cx="683260" cy="660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4742815" y="3753485"/>
            <a:ext cx="755015" cy="161925"/>
            <a:chOff x="-4135" y="8774"/>
            <a:chExt cx="1189" cy="255"/>
          </a:xfrm>
        </p:grpSpPr>
        <p:cxnSp>
          <p:nvCxnSpPr>
            <p:cNvPr id="30" name="肘形连接符 29"/>
            <p:cNvCxnSpPr>
              <a:stCxn id="17" idx="1"/>
              <a:endCxn id="31" idx="6"/>
            </p:cNvCxnSpPr>
            <p:nvPr/>
          </p:nvCxnSpPr>
          <p:spPr>
            <a:xfrm rot="10800000" flipV="1">
              <a:off x="-3880" y="8894"/>
              <a:ext cx="934" cy="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76465" y="3267710"/>
            <a:ext cx="1322705" cy="377825"/>
            <a:chOff x="11459" y="5146"/>
            <a:chExt cx="2083" cy="595"/>
          </a:xfrm>
        </p:grpSpPr>
        <p:cxnSp>
          <p:nvCxnSpPr>
            <p:cNvPr id="47" name="肘形连接符 46"/>
            <p:cNvCxnSpPr>
              <a:stCxn id="46" idx="0"/>
              <a:endCxn id="48" idx="6"/>
            </p:cNvCxnSpPr>
            <p:nvPr/>
          </p:nvCxnSpPr>
          <p:spPr>
            <a:xfrm rot="16200000" flipV="1">
              <a:off x="12395" y="4594"/>
              <a:ext cx="466" cy="182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11459" y="5146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11160" y="3644900"/>
            <a:ext cx="1334770" cy="774700"/>
            <a:chOff x="12616" y="5740"/>
            <a:chExt cx="2102" cy="1220"/>
          </a:xfrm>
        </p:grpSpPr>
        <p:sp>
          <p:nvSpPr>
            <p:cNvPr id="46" name="圆角矩形 45"/>
            <p:cNvSpPr/>
            <p:nvPr/>
          </p:nvSpPr>
          <p:spPr>
            <a:xfrm>
              <a:off x="12616" y="5740"/>
              <a:ext cx="1849" cy="829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输入手机号登录，进入首页</a:t>
              </a:r>
            </a:p>
          </p:txBody>
        </p:sp>
        <p:cxnSp>
          <p:nvCxnSpPr>
            <p:cNvPr id="56" name="肘形连接符 55"/>
            <p:cNvCxnSpPr>
              <a:endCxn id="46" idx="2"/>
            </p:cNvCxnSpPr>
            <p:nvPr/>
          </p:nvCxnSpPr>
          <p:spPr>
            <a:xfrm rot="10800000">
              <a:off x="13541" y="6569"/>
              <a:ext cx="1177" cy="39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667385" y="2409825"/>
            <a:ext cx="2663190" cy="2652395"/>
            <a:chOff x="11329" y="5345"/>
            <a:chExt cx="6147" cy="3441"/>
          </a:xfrm>
        </p:grpSpPr>
        <p:sp>
          <p:nvSpPr>
            <p:cNvPr id="44" name="Rectangle 88"/>
            <p:cNvSpPr/>
            <p:nvPr/>
          </p:nvSpPr>
          <p:spPr>
            <a:xfrm>
              <a:off x="11329" y="5345"/>
              <a:ext cx="6147" cy="3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Rectangle 3"/>
            <p:cNvSpPr txBox="1">
              <a:spLocks noChangeArrowheads="1"/>
            </p:cNvSpPr>
            <p:nvPr/>
          </p:nvSpPr>
          <p:spPr bwMode="auto">
            <a:xfrm>
              <a:off x="12389" y="5611"/>
              <a:ext cx="4026" cy="512"/>
            </a:xfrm>
            <a:prstGeom prst="roundRect">
              <a:avLst/>
            </a:prstGeom>
            <a:solidFill>
              <a:srgbClr val="EA8010"/>
            </a:solidFill>
            <a:ln w="9525">
              <a:noFill/>
              <a:miter lim="800000"/>
            </a:ln>
          </p:spPr>
          <p:txBody>
            <a:bodyPr wrap="square" lIns="90000" tIns="46800" rIns="90000" bIns="46800">
              <a:spAutoFit/>
            </a:bodyPr>
            <a:lstStyle/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下载软件二维码</a:t>
              </a:r>
            </a:p>
          </p:txBody>
        </p:sp>
      </p:grpSp>
      <p:pic>
        <p:nvPicPr>
          <p:cNvPr id="50" name="图片 49" descr="下载二维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105" y="3340100"/>
            <a:ext cx="1454785" cy="1434465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3244850" y="3753485"/>
            <a:ext cx="897255" cy="161925"/>
            <a:chOff x="-4135" y="8774"/>
            <a:chExt cx="1413" cy="255"/>
          </a:xfrm>
        </p:grpSpPr>
        <p:cxnSp>
          <p:nvCxnSpPr>
            <p:cNvPr id="53" name="肘形连接符 52"/>
            <p:cNvCxnSpPr>
              <a:endCxn id="54" idx="6"/>
            </p:cNvCxnSpPr>
            <p:nvPr/>
          </p:nvCxnSpPr>
          <p:spPr>
            <a:xfrm rot="10800000" flipV="1">
              <a:off x="-3881" y="8894"/>
              <a:ext cx="1159" cy="7"/>
            </a:xfrm>
            <a:prstGeom prst="bentConnector3">
              <a:avLst>
                <a:gd name="adj1" fmla="val 49957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>
              <a:off x="-4135" y="877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9333865" y="2135505"/>
            <a:ext cx="2078990" cy="3378200"/>
          </a:xfrm>
          <a:prstGeom prst="roundRect">
            <a:avLst>
              <a:gd name="adj" fmla="val 1960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55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扫码"/>
          <p:cNvPicPr>
            <a:picLocks noChangeAspect="1"/>
          </p:cNvPicPr>
          <p:nvPr/>
        </p:nvPicPr>
        <p:blipFill>
          <a:blip r:embed="rId2"/>
          <a:srcRect t="2707" r="82525" b="89999"/>
          <a:stretch>
            <a:fillRect/>
          </a:stretch>
        </p:blipFill>
        <p:spPr>
          <a:xfrm>
            <a:off x="688975" y="2284095"/>
            <a:ext cx="876300" cy="6502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4.11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使用：查询账户余额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点击首页左侧头像，进入个人中心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381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3024505" y="3780155"/>
            <a:ext cx="2526030" cy="1363345"/>
            <a:chOff x="4763" y="5953"/>
            <a:chExt cx="3978" cy="2147"/>
          </a:xfrm>
        </p:grpSpPr>
        <p:grpSp>
          <p:nvGrpSpPr>
            <p:cNvPr id="9" name="组合 8"/>
            <p:cNvGrpSpPr/>
            <p:nvPr/>
          </p:nvGrpSpPr>
          <p:grpSpPr>
            <a:xfrm>
              <a:off x="4763" y="5953"/>
              <a:ext cx="2794" cy="2147"/>
              <a:chOff x="2684" y="6464"/>
              <a:chExt cx="2794" cy="2147"/>
            </a:xfrm>
          </p:grpSpPr>
          <p:sp>
            <p:nvSpPr>
              <p:cNvPr id="10" name="圆角矩形 9"/>
              <p:cNvSpPr/>
              <p:nvPr/>
            </p:nvSpPr>
            <p:spPr>
              <a:xfrm>
                <a:off x="3545" y="7782"/>
                <a:ext cx="1933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点击钱包可看到名下的</a:t>
                </a:r>
                <a:r>
                  <a:rPr lang="en-US" altLang="zh-CN" sz="1200">
                    <a:latin typeface="微软雅黑" panose="020B0503020204020204" charset="-122"/>
                    <a:ea typeface="微软雅黑" panose="020B0503020204020204" charset="-122"/>
                  </a:rPr>
                  <a:t>vip</a:t>
                </a:r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卡</a:t>
                </a:r>
              </a:p>
            </p:txBody>
          </p:sp>
          <p:cxnSp>
            <p:nvCxnSpPr>
              <p:cNvPr id="11" name="肘形连接符 10"/>
              <p:cNvCxnSpPr>
                <a:stCxn id="10" idx="1"/>
                <a:endCxn id="12" idx="4"/>
              </p:cNvCxnSpPr>
              <p:nvPr/>
            </p:nvCxnSpPr>
            <p:spPr>
              <a:xfrm rot="10800000">
                <a:off x="2812" y="6719"/>
                <a:ext cx="733" cy="1478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椭圆 11"/>
              <p:cNvSpPr/>
              <p:nvPr/>
            </p:nvSpPr>
            <p:spPr>
              <a:xfrm>
                <a:off x="2684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6" name="肘形连接符 15"/>
            <p:cNvCxnSpPr>
              <a:stCxn id="14" idx="1"/>
              <a:endCxn id="10" idx="3"/>
            </p:cNvCxnSpPr>
            <p:nvPr/>
          </p:nvCxnSpPr>
          <p:spPr>
            <a:xfrm rot="10800000" flipV="1">
              <a:off x="7557" y="6346"/>
              <a:ext cx="1184" cy="13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上箭头标注 17"/>
          <p:cNvSpPr/>
          <p:nvPr/>
        </p:nvSpPr>
        <p:spPr>
          <a:xfrm>
            <a:off x="5628640" y="5143500"/>
            <a:ext cx="2364740" cy="831850"/>
          </a:xfrm>
          <a:prstGeom prst="upArrowCallout">
            <a:avLst>
              <a:gd name="adj1" fmla="val 7951"/>
              <a:gd name="adj2" fmla="val 16862"/>
              <a:gd name="adj3" fmla="val 16442"/>
              <a:gd name="adj4" fmla="val 78549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卡片分授信卡和非授信卡。</a:t>
            </a: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卡，就可进入对物流卡详情页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7992745" y="4029710"/>
            <a:ext cx="901065" cy="372745"/>
            <a:chOff x="2556" y="6132"/>
            <a:chExt cx="1419" cy="587"/>
          </a:xfrm>
        </p:grpSpPr>
        <p:cxnSp>
          <p:nvCxnSpPr>
            <p:cNvPr id="33" name="肘形连接符 32"/>
            <p:cNvCxnSpPr>
              <a:stCxn id="15" idx="1"/>
              <a:endCxn id="34" idx="6"/>
            </p:cNvCxnSpPr>
            <p:nvPr/>
          </p:nvCxnSpPr>
          <p:spPr>
            <a:xfrm rot="10800000" flipV="1">
              <a:off x="2811" y="6132"/>
              <a:ext cx="1164" cy="4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2556" y="6464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7" name="上箭头标注 36"/>
          <p:cNvSpPr/>
          <p:nvPr/>
        </p:nvSpPr>
        <p:spPr>
          <a:xfrm>
            <a:off x="8999220" y="3166745"/>
            <a:ext cx="2320290" cy="993140"/>
          </a:xfrm>
          <a:prstGeom prst="upArrowCallout">
            <a:avLst>
              <a:gd name="adj1" fmla="val 16240"/>
              <a:gd name="adj2" fmla="val 22826"/>
              <a:gd name="adj3" fmla="val 22442"/>
              <a:gd name="adj4" fmla="val 70332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如果卡片为授信卡，加油支付会优先使用可用额度，额度为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才会使用授信额度。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animBg="1"/>
      <p:bldP spid="37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:\Users\DELL\Desktop\扫码.jpg扫码"/>
          <p:cNvPicPr>
            <a:picLocks noChangeAspect="1"/>
          </p:cNvPicPr>
          <p:nvPr/>
        </p:nvPicPr>
        <p:blipFill>
          <a:blip r:embed="rId2"/>
          <a:srcRect l="33599" t="85209" r="27915"/>
          <a:stretch>
            <a:fillRect/>
          </a:stretch>
        </p:blipFill>
        <p:spPr>
          <a:xfrm>
            <a:off x="565150" y="1973580"/>
            <a:ext cx="1165225" cy="796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4.12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司机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使用：使用</a:t>
            </a:r>
            <a:r>
              <a:rPr lang="en-US" altLang="zh-CN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vip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卡加油支付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343150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669925" y="2470785"/>
            <a:ext cx="1673225" cy="1558290"/>
            <a:chOff x="1055" y="3891"/>
            <a:chExt cx="2635" cy="2454"/>
          </a:xfrm>
        </p:grpSpPr>
        <p:grpSp>
          <p:nvGrpSpPr>
            <p:cNvPr id="45" name="组合 44"/>
            <p:cNvGrpSpPr/>
            <p:nvPr/>
          </p:nvGrpSpPr>
          <p:grpSpPr>
            <a:xfrm>
              <a:off x="1055" y="3891"/>
              <a:ext cx="2297" cy="1924"/>
              <a:chOff x="2606" y="6464"/>
              <a:chExt cx="2297" cy="1924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2606" y="7559"/>
                <a:ext cx="2297" cy="829"/>
              </a:xfrm>
              <a:prstGeom prst="round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/>
                <a:r>
                  <a:rPr lang="zh-CN" altLang="en-US" sz="1200">
                    <a:latin typeface="微软雅黑" panose="020B0503020204020204" charset="-122"/>
                    <a:ea typeface="微软雅黑" panose="020B0503020204020204" charset="-122"/>
                  </a:rPr>
                  <a:t>点击首页底部扫码，进入二维码扫描页</a:t>
                </a:r>
              </a:p>
            </p:txBody>
          </p:sp>
          <p:cxnSp>
            <p:nvCxnSpPr>
              <p:cNvPr id="47" name="肘形连接符 46"/>
              <p:cNvCxnSpPr>
                <a:stCxn id="46" idx="0"/>
                <a:endCxn id="48" idx="4"/>
              </p:cNvCxnSpPr>
              <p:nvPr/>
            </p:nvCxnSpPr>
            <p:spPr>
              <a:xfrm rot="16200000">
                <a:off x="3336" y="7139"/>
                <a:ext cx="840" cy="1"/>
              </a:xfrm>
              <a:prstGeom prst="bentConnector3">
                <a:avLst>
                  <a:gd name="adj1" fmla="val 5006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3628" y="6464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13" name="肘形连接符 12"/>
            <p:cNvCxnSpPr>
              <a:stCxn id="6" idx="1"/>
              <a:endCxn id="46" idx="2"/>
            </p:cNvCxnSpPr>
            <p:nvPr/>
          </p:nvCxnSpPr>
          <p:spPr>
            <a:xfrm rot="10800000">
              <a:off x="2204" y="5815"/>
              <a:ext cx="1486" cy="531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圆角矩形 13"/>
          <p:cNvSpPr/>
          <p:nvPr/>
        </p:nvSpPr>
        <p:spPr>
          <a:xfrm>
            <a:off x="5550535" y="1975485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8894445" y="1973580"/>
            <a:ext cx="2530475" cy="4112260"/>
          </a:xfrm>
          <a:prstGeom prst="roundRect">
            <a:avLst>
              <a:gd name="adj" fmla="val 1960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肘形连接符 15"/>
          <p:cNvCxnSpPr>
            <a:stCxn id="14" idx="1"/>
            <a:endCxn id="6" idx="3"/>
          </p:cNvCxnSpPr>
          <p:nvPr/>
        </p:nvCxnSpPr>
        <p:spPr>
          <a:xfrm rot="10800000">
            <a:off x="4873625" y="4029710"/>
            <a:ext cx="676910" cy="1905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上箭头标注 17"/>
          <p:cNvSpPr/>
          <p:nvPr/>
        </p:nvSpPr>
        <p:spPr>
          <a:xfrm>
            <a:off x="2521585" y="4649470"/>
            <a:ext cx="217424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扫描加油员提供的专用二维码，进入收银台进行加油支付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7862570" y="2934335"/>
            <a:ext cx="3234690" cy="1405255"/>
            <a:chOff x="12382" y="4621"/>
            <a:chExt cx="5094" cy="2213"/>
          </a:xfrm>
        </p:grpSpPr>
        <p:cxnSp>
          <p:nvCxnSpPr>
            <p:cNvPr id="5" name="肘形连接符 4"/>
            <p:cNvCxnSpPr>
              <a:stCxn id="7" idx="4"/>
            </p:cNvCxnSpPr>
            <p:nvPr/>
          </p:nvCxnSpPr>
          <p:spPr>
            <a:xfrm rot="5400000">
              <a:off x="13336" y="3922"/>
              <a:ext cx="1958" cy="3866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6120" y="4621"/>
              <a:ext cx="255" cy="255"/>
            </a:xfrm>
            <a:prstGeom prst="ellipse">
              <a:avLst/>
            </a:prstGeom>
            <a:solidFill>
              <a:srgbClr val="415463"/>
            </a:solidFill>
            <a:ln w="57150"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5940" y="5673"/>
              <a:ext cx="1537" cy="52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选择</a:t>
              </a:r>
              <a:r>
                <a:rPr lang="en-US" altLang="zh-CN" sz="1200">
                  <a:latin typeface="微软雅黑" panose="020B0503020204020204" charset="-122"/>
                  <a:ea typeface="微软雅黑" panose="020B0503020204020204" charset="-122"/>
                </a:rPr>
                <a:t>vip</a:t>
              </a:r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98565" y="3440430"/>
            <a:ext cx="2595880" cy="589280"/>
            <a:chOff x="9919" y="5418"/>
            <a:chExt cx="4088" cy="928"/>
          </a:xfrm>
        </p:grpSpPr>
        <p:grpSp>
          <p:nvGrpSpPr>
            <p:cNvPr id="29" name="组合 28"/>
            <p:cNvGrpSpPr/>
            <p:nvPr/>
          </p:nvGrpSpPr>
          <p:grpSpPr>
            <a:xfrm>
              <a:off x="9919" y="5418"/>
              <a:ext cx="1284" cy="613"/>
              <a:chOff x="273" y="5242"/>
              <a:chExt cx="1284" cy="613"/>
            </a:xfrm>
          </p:grpSpPr>
          <p:cxnSp>
            <p:nvCxnSpPr>
              <p:cNvPr id="33" name="肘形连接符 32"/>
              <p:cNvCxnSpPr>
                <a:stCxn id="21" idx="1"/>
                <a:endCxn id="34" idx="6"/>
              </p:cNvCxnSpPr>
              <p:nvPr/>
            </p:nvCxnSpPr>
            <p:spPr>
              <a:xfrm rot="10800000">
                <a:off x="528" y="5370"/>
                <a:ext cx="1029" cy="485"/>
              </a:xfrm>
              <a:prstGeom prst="bentConnector3">
                <a:avLst>
                  <a:gd name="adj1" fmla="val 49951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3"/>
              <p:cNvSpPr/>
              <p:nvPr/>
            </p:nvSpPr>
            <p:spPr>
              <a:xfrm>
                <a:off x="273" y="5242"/>
                <a:ext cx="255" cy="255"/>
              </a:xfrm>
              <a:prstGeom prst="ellipse">
                <a:avLst/>
              </a:prstGeom>
              <a:solidFill>
                <a:srgbClr val="415463"/>
              </a:solidFill>
              <a:ln w="57150"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11203" y="5716"/>
              <a:ext cx="1330" cy="630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zh-CN" altLang="en-US" sz="1200">
                  <a:latin typeface="微软雅黑" panose="020B0503020204020204" charset="-122"/>
                  <a:ea typeface="微软雅黑" panose="020B0503020204020204" charset="-122"/>
                </a:rPr>
                <a:t>点击选择支付方式</a:t>
              </a:r>
            </a:p>
          </p:txBody>
        </p:sp>
        <p:cxnSp>
          <p:nvCxnSpPr>
            <p:cNvPr id="22" name="肘形连接符 21"/>
            <p:cNvCxnSpPr>
              <a:stCxn id="15" idx="1"/>
              <a:endCxn id="21" idx="3"/>
            </p:cNvCxnSpPr>
            <p:nvPr/>
          </p:nvCxnSpPr>
          <p:spPr>
            <a:xfrm rot="10800000">
              <a:off x="12533" y="6031"/>
              <a:ext cx="1474" cy="3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上箭头标注 29"/>
          <p:cNvSpPr/>
          <p:nvPr/>
        </p:nvSpPr>
        <p:spPr>
          <a:xfrm>
            <a:off x="5638165" y="4649470"/>
            <a:ext cx="2320290" cy="782955"/>
          </a:xfrm>
          <a:prstGeom prst="upArrowCallout">
            <a:avLst>
              <a:gd name="adj1" fmla="val 22442"/>
              <a:gd name="adj2" fmla="val 28931"/>
              <a:gd name="adj3" fmla="val 22442"/>
              <a:gd name="adj4" fmla="val 65190"/>
            </a:avLst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输入加油金额，选择支付方式，根据流程完成加油支付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4" grpId="0" bldLvl="0" animBg="1"/>
      <p:bldP spid="15" grpId="0" bldLvl="0" animBg="1"/>
      <p:bldP spid="18" grpId="0" bldLvl="0" animBg="1"/>
      <p:bldP spid="30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4317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363" y="1952625"/>
            <a:ext cx="7089775" cy="62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>
                <a:effectLst/>
                <a:latin typeface="微软雅黑" panose="020B0503020204020204" charset="-122"/>
                <a:ea typeface="微软雅黑" panose="020B0503020204020204" charset="-122"/>
              </a:rPr>
              <a:t>风险及应对分析  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双保障体系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1.2</a:t>
            </a:r>
            <a:r>
              <a:rPr lang="en-US" altLang="ko-KR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加油市场痛点</a:t>
            </a:r>
          </a:p>
        </p:txBody>
      </p:sp>
      <p:sp>
        <p:nvSpPr>
          <p:cNvPr id="7" name="Oval 6"/>
          <p:cNvSpPr/>
          <p:nvPr/>
        </p:nvSpPr>
        <p:spPr>
          <a:xfrm>
            <a:off x="1704340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132" name="组合 131"/>
          <p:cNvGrpSpPr/>
          <p:nvPr/>
        </p:nvGrpSpPr>
        <p:grpSpPr>
          <a:xfrm>
            <a:off x="1100455" y="3637280"/>
            <a:ext cx="2818130" cy="2559050"/>
            <a:chOff x="1733" y="5728"/>
            <a:chExt cx="4438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0257" name="Group 75"/>
            <p:cNvGrpSpPr/>
            <p:nvPr/>
          </p:nvGrpSpPr>
          <p:grpSpPr bwMode="auto">
            <a:xfrm>
              <a:off x="1900" y="6043"/>
              <a:ext cx="4132" cy="712"/>
              <a:chOff x="1376735" y="3837400"/>
              <a:chExt cx="2623049" cy="452064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1376735" y="3837400"/>
                <a:ext cx="452305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1" name="speed"/>
              <p:cNvSpPr txBox="1">
                <a:spLocks noChangeArrowheads="1"/>
              </p:cNvSpPr>
              <p:nvPr/>
            </p:nvSpPr>
            <p:spPr bwMode="auto">
              <a:xfrm>
                <a:off x="1897282" y="3878641"/>
                <a:ext cx="2102502" cy="37814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algn="l" eaLnBrk="1" latinLnBrk="1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消费者希望加到高质量、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低价格</a:t>
                </a:r>
                <a:r>
                  <a:rPr lang="zh-CN" altLang="en-US" b="1" dirty="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油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3" name="speed"/>
              <p:cNvSpPr txBox="1">
                <a:spLocks noChangeArrowheads="1"/>
              </p:cNvSpPr>
              <p:nvPr/>
            </p:nvSpPr>
            <p:spPr bwMode="auto">
              <a:xfrm>
                <a:off x="1434607" y="3909543"/>
                <a:ext cx="336321" cy="29312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8" name="Group 76"/>
            <p:cNvGrpSpPr/>
            <p:nvPr/>
          </p:nvGrpSpPr>
          <p:grpSpPr bwMode="auto">
            <a:xfrm>
              <a:off x="1900" y="6950"/>
              <a:ext cx="4132" cy="710"/>
              <a:chOff x="1376735" y="4412753"/>
              <a:chExt cx="2624398" cy="45206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1376735" y="4412753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66" name="speed"/>
              <p:cNvSpPr txBox="1">
                <a:spLocks noChangeArrowheads="1"/>
              </p:cNvSpPr>
              <p:nvPr/>
            </p:nvSpPr>
            <p:spPr bwMode="auto">
              <a:xfrm>
                <a:off x="1896915" y="4454139"/>
                <a:ext cx="2104218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减免排队付费、开发票等繁琐程序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O2O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需求迫切）</a:t>
                </a:r>
                <a:endPara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speed"/>
              <p:cNvSpPr txBox="1">
                <a:spLocks noChangeArrowheads="1"/>
              </p:cNvSpPr>
              <p:nvPr/>
            </p:nvSpPr>
            <p:spPr bwMode="auto">
              <a:xfrm>
                <a:off x="1434607" y="4484896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0259" name="Group 77"/>
            <p:cNvGrpSpPr/>
            <p:nvPr/>
          </p:nvGrpSpPr>
          <p:grpSpPr bwMode="auto">
            <a:xfrm>
              <a:off x="1900" y="7855"/>
              <a:ext cx="4011" cy="713"/>
              <a:chOff x="1376735" y="4988106"/>
              <a:chExt cx="2547546" cy="45206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1376735" y="4988106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1896915" y="5029347"/>
                <a:ext cx="2027366" cy="3781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5725" indent="-85725" latinLnBrk="1"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使用优惠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加油站覆盖广</a:t>
                </a: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，无品牌和区域限制</a:t>
                </a:r>
                <a:endPara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speed"/>
              <p:cNvSpPr txBox="1">
                <a:spLocks noChangeArrowheads="1"/>
              </p:cNvSpPr>
              <p:nvPr/>
            </p:nvSpPr>
            <p:spPr bwMode="auto">
              <a:xfrm>
                <a:off x="1434607" y="5060249"/>
                <a:ext cx="336321" cy="2931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0260" name="Group 78"/>
            <p:cNvGrpSpPr/>
            <p:nvPr/>
          </p:nvGrpSpPr>
          <p:grpSpPr bwMode="auto">
            <a:xfrm>
              <a:off x="1900" y="8763"/>
              <a:ext cx="4011" cy="710"/>
              <a:chOff x="1376735" y="5563459"/>
              <a:chExt cx="2547546" cy="452064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1376735" y="5563459"/>
                <a:ext cx="452538" cy="45206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74" name="speed"/>
              <p:cNvSpPr txBox="1">
                <a:spLocks noChangeArrowheads="1"/>
              </p:cNvSpPr>
              <p:nvPr/>
            </p:nvSpPr>
            <p:spPr bwMode="auto">
              <a:xfrm>
                <a:off x="1896915" y="5604845"/>
                <a:ext cx="2027366" cy="3794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eaLnBrk="1" latinLnBrk="0" hangingPunct="1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目前三桶油垄断优势明显，且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加油卡不互通</a:t>
                </a:r>
                <a:endParaRPr lang="zh-CN" altLang="en-US" b="1" dirty="0" smtClean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75" name="speed"/>
              <p:cNvSpPr txBox="1">
                <a:spLocks noChangeArrowheads="1"/>
              </p:cNvSpPr>
              <p:nvPr/>
            </p:nvSpPr>
            <p:spPr bwMode="auto">
              <a:xfrm>
                <a:off x="1434607" y="5635602"/>
                <a:ext cx="336321" cy="2941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8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4070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1906270" y="2601595"/>
            <a:ext cx="987425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消费者</a:t>
            </a:r>
          </a:p>
        </p:txBody>
      </p:sp>
      <p:grpSp>
        <p:nvGrpSpPr>
          <p:cNvPr id="10252" name="Group 36"/>
          <p:cNvGrpSpPr/>
          <p:nvPr/>
        </p:nvGrpSpPr>
        <p:grpSpPr bwMode="auto">
          <a:xfrm>
            <a:off x="3850005" y="2305050"/>
            <a:ext cx="784225" cy="421005"/>
            <a:chOff x="3246637" y="2558266"/>
            <a:chExt cx="883575" cy="616450"/>
          </a:xfrm>
        </p:grpSpPr>
        <p:sp>
          <p:nvSpPr>
            <p:cNvPr id="34" name="Chevron 33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34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Chevron 35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405755" y="1819275"/>
            <a:ext cx="1391920" cy="1392555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6" name="图片 5" descr="C:\Users\DELL\Desktop\运输.png运输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46115" y="1956435"/>
            <a:ext cx="720725" cy="72072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472430" y="2601595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用油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7" name="组合 156"/>
          <p:cNvGrpSpPr/>
          <p:nvPr/>
        </p:nvGrpSpPr>
        <p:grpSpPr>
          <a:xfrm>
            <a:off x="4117340" y="3637280"/>
            <a:ext cx="3815080" cy="2559050"/>
            <a:chOff x="6484" y="5728"/>
            <a:chExt cx="6008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33" name="组合 132"/>
            <p:cNvGrpSpPr/>
            <p:nvPr/>
          </p:nvGrpSpPr>
          <p:grpSpPr>
            <a:xfrm>
              <a:off x="6676" y="5865"/>
              <a:ext cx="5799" cy="3594"/>
              <a:chOff x="6676" y="5865"/>
              <a:chExt cx="5799" cy="3594"/>
            </a:xfrm>
          </p:grpSpPr>
          <p:grpSp>
            <p:nvGrpSpPr>
              <p:cNvPr id="10242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025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物流行业蓬勃发展，物流需求逐步提升，交运服务类公司渴望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降低加油成本</a:t>
                </a:r>
                <a:endParaRPr lang="zh-CN" altLang="ko-KR" sz="120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物流交运企业管理加油必须用加油卡，加油卡不具备广泛的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通用性</a:t>
                </a: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596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大量物流车队司机把加油卡变卖，然后去低价格油品无质量保障的油站加油，物流公司</a:t>
                </a:r>
                <a:r>
                  <a:rPr lang="zh-CN" sz="1200" smtClean="0">
                    <a:solidFill>
                      <a:srgbClr val="FF0000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无法有效管理</a:t>
                </a:r>
              </a:p>
            </p:txBody>
          </p:sp>
        </p:grpSp>
      </p:grpSp>
      <p:grpSp>
        <p:nvGrpSpPr>
          <p:cNvPr id="10253" name="Group 38"/>
          <p:cNvGrpSpPr/>
          <p:nvPr/>
        </p:nvGrpSpPr>
        <p:grpSpPr bwMode="auto">
          <a:xfrm>
            <a:off x="7558405" y="2305050"/>
            <a:ext cx="784225" cy="421005"/>
            <a:chOff x="3246637" y="2558266"/>
            <a:chExt cx="883575" cy="616450"/>
          </a:xfrm>
        </p:grpSpPr>
        <p:sp>
          <p:nvSpPr>
            <p:cNvPr id="40" name="Chevron 39"/>
            <p:cNvSpPr/>
            <p:nvPr/>
          </p:nvSpPr>
          <p:spPr>
            <a:xfrm>
              <a:off x="3246637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40"/>
            <p:cNvSpPr/>
            <p:nvPr/>
          </p:nvSpPr>
          <p:spPr>
            <a:xfrm>
              <a:off x="3488099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Chevron 41"/>
            <p:cNvSpPr/>
            <p:nvPr/>
          </p:nvSpPr>
          <p:spPr>
            <a:xfrm>
              <a:off x="3729563" y="2558266"/>
              <a:ext cx="400649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9096375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59290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097010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民营</a:t>
            </a:r>
            <a:r>
              <a:rPr lang="zh-CN" altLang="zh-CN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8128000" y="3637280"/>
            <a:ext cx="2961640" cy="2559050"/>
            <a:chOff x="12800" y="5728"/>
            <a:chExt cx="4664" cy="4030"/>
          </a:xfrm>
        </p:grpSpPr>
        <p:sp>
          <p:nvSpPr>
            <p:cNvPr id="45" name="Rectangle 44"/>
            <p:cNvSpPr/>
            <p:nvPr/>
          </p:nvSpPr>
          <p:spPr>
            <a:xfrm>
              <a:off x="12800" y="5728"/>
              <a:ext cx="4665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0" name="speed"/>
            <p:cNvSpPr txBox="1">
              <a:spLocks noChangeArrowheads="1"/>
            </p:cNvSpPr>
            <p:nvPr/>
          </p:nvSpPr>
          <p:spPr bwMode="auto">
            <a:xfrm>
              <a:off x="13717" y="60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个体经营为主，没有联盟经营和联网机制，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辐射范围小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96" name="speed"/>
            <p:cNvSpPr txBox="1">
              <a:spLocks noChangeArrowheads="1"/>
            </p:cNvSpPr>
            <p:nvPr/>
          </p:nvSpPr>
          <p:spPr bwMode="auto">
            <a:xfrm>
              <a:off x="13717" y="6870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降价促销是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单一化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的经营法宝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1" name="speed"/>
            <p:cNvSpPr txBox="1">
              <a:spLocks noChangeArrowheads="1"/>
            </p:cNvSpPr>
            <p:nvPr/>
          </p:nvSpPr>
          <p:spPr bwMode="auto">
            <a:xfrm>
              <a:off x="13717" y="7596"/>
              <a:ext cx="3614" cy="3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1" hangingPunct="1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管理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水平低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，业态落后服务差</a:t>
              </a:r>
              <a:endParaRPr kumimoji="1" lang="en-US" altLang="ko-KR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13003" y="6032"/>
              <a:ext cx="542" cy="541"/>
              <a:chOff x="13002" y="6225"/>
              <a:chExt cx="713" cy="712"/>
            </a:xfrm>
          </p:grpSpPr>
          <p:sp>
            <p:nvSpPr>
              <p:cNvPr id="8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8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09" name="speed"/>
            <p:cNvSpPr txBox="1">
              <a:spLocks noChangeArrowheads="1"/>
            </p:cNvSpPr>
            <p:nvPr/>
          </p:nvSpPr>
          <p:spPr bwMode="auto">
            <a:xfrm>
              <a:off x="13717" y="8178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无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品牌效应，品牌认知度低，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油品质量信任度低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0" name="speed"/>
            <p:cNvSpPr txBox="1">
              <a:spLocks noChangeArrowheads="1"/>
            </p:cNvSpPr>
            <p:nvPr/>
          </p:nvSpPr>
          <p:spPr bwMode="auto">
            <a:xfrm>
              <a:off x="13717" y="8904"/>
              <a:ext cx="3614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单个油站加油量小，</a:t>
              </a:r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采购成本较高</a:t>
              </a:r>
              <a:r>
                <a:rPr kumimoji="1" lang="en-US" altLang="ko-KR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，没有资源保障</a:t>
              </a:r>
            </a:p>
          </p:txBody>
        </p:sp>
        <p:grpSp>
          <p:nvGrpSpPr>
            <p:cNvPr id="111" name="组合 110"/>
            <p:cNvGrpSpPr/>
            <p:nvPr/>
          </p:nvGrpSpPr>
          <p:grpSpPr>
            <a:xfrm>
              <a:off x="13003" y="6753"/>
              <a:ext cx="542" cy="541"/>
              <a:chOff x="13002" y="6225"/>
              <a:chExt cx="713" cy="712"/>
            </a:xfrm>
          </p:grpSpPr>
          <p:sp>
            <p:nvSpPr>
              <p:cNvPr id="112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3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3003" y="7479"/>
              <a:ext cx="542" cy="541"/>
              <a:chOff x="13002" y="6225"/>
              <a:chExt cx="713" cy="712"/>
            </a:xfrm>
          </p:grpSpPr>
          <p:sp>
            <p:nvSpPr>
              <p:cNvPr id="115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6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3003" y="8205"/>
              <a:ext cx="542" cy="541"/>
              <a:chOff x="13002" y="6225"/>
              <a:chExt cx="713" cy="712"/>
            </a:xfrm>
          </p:grpSpPr>
          <p:sp>
            <p:nvSpPr>
              <p:cNvPr id="118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19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13003" y="8931"/>
              <a:ext cx="542" cy="541"/>
              <a:chOff x="13002" y="6225"/>
              <a:chExt cx="713" cy="712"/>
            </a:xfrm>
          </p:grpSpPr>
          <p:sp>
            <p:nvSpPr>
              <p:cNvPr id="121" name="Oval 58"/>
              <p:cNvSpPr/>
              <p:nvPr/>
            </p:nvSpPr>
            <p:spPr>
              <a:xfrm>
                <a:off x="13002" y="6225"/>
                <a:ext cx="713" cy="71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3094" y="6351"/>
                <a:ext cx="530" cy="47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0" tIns="0" rIns="0" bIns="0">
                <a:spAutoFit/>
                <a:scene3d>
                  <a:camera prst="orthographicFront"/>
                  <a:lightRig rig="threePt" dir="t"/>
                </a:scene3d>
              </a:bodyPr>
              <a:lstStyle>
                <a:defPPr>
                  <a:defRPr lang="ko-KR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defRPr kumimoji="0" sz="1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>
                  <a:spcBef>
                    <a:spcPct val="0"/>
                  </a:spcBef>
                  <a:defRPr/>
                </a:pPr>
                <a:r>
                  <a:rPr lang="en-US" altLang="ko-KR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  <a:endParaRPr lang="en-US" altLang="ko-KR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32"/>
          <p:cNvCxnSpPr>
            <a:stCxn id="22" idx="4"/>
          </p:cNvCxnSpPr>
          <p:nvPr/>
        </p:nvCxnSpPr>
        <p:spPr>
          <a:xfrm flipH="1">
            <a:off x="6090285" y="3139440"/>
            <a:ext cx="5715" cy="285115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63103" y="2372360"/>
            <a:ext cx="7915275" cy="0"/>
          </a:xfrm>
          <a:prstGeom prst="line">
            <a:avLst/>
          </a:prstGeom>
          <a:ln>
            <a:solidFill>
              <a:srgbClr val="242E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5683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风险及应对分析</a:t>
            </a: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574675" y="1012825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资金安全和质量</a:t>
            </a:r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保障</a:t>
            </a:r>
          </a:p>
        </p:txBody>
      </p:sp>
      <p:grpSp>
        <p:nvGrpSpPr>
          <p:cNvPr id="36870" name="Group 6"/>
          <p:cNvGrpSpPr/>
          <p:nvPr/>
        </p:nvGrpSpPr>
        <p:grpSpPr bwMode="auto">
          <a:xfrm>
            <a:off x="5296218" y="1572260"/>
            <a:ext cx="1599565" cy="1598295"/>
            <a:chOff x="5090614" y="2979894"/>
            <a:chExt cx="2010773" cy="2010773"/>
          </a:xfrm>
        </p:grpSpPr>
        <p:grpSp>
          <p:nvGrpSpPr>
            <p:cNvPr id="36891" name="Group 7"/>
            <p:cNvGrpSpPr/>
            <p:nvPr/>
          </p:nvGrpSpPr>
          <p:grpSpPr bwMode="auto">
            <a:xfrm>
              <a:off x="5090614" y="2979894"/>
              <a:ext cx="2010773" cy="2010773"/>
              <a:chOff x="5090614" y="2979894"/>
              <a:chExt cx="2010773" cy="201077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90614" y="2979894"/>
                <a:ext cx="2010773" cy="2010773"/>
              </a:xfrm>
              <a:prstGeom prst="ellipse">
                <a:avLst/>
              </a:prstGeom>
              <a:solidFill>
                <a:srgbClr val="FF8A00"/>
              </a:solidFill>
              <a:ln w="38100">
                <a:solidFill>
                  <a:srgbClr val="FF8A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130248" y="3019554"/>
                <a:ext cx="1931505" cy="193145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  <p:sp>
          <p:nvSpPr>
            <p:cNvPr id="9" name="speed"/>
            <p:cNvSpPr txBox="1">
              <a:spLocks noChangeArrowheads="1"/>
            </p:cNvSpPr>
            <p:nvPr/>
          </p:nvSpPr>
          <p:spPr bwMode="auto">
            <a:xfrm>
              <a:off x="5341860" y="4240469"/>
              <a:ext cx="1508280" cy="4042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保障体系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294130" y="3239770"/>
            <a:ext cx="4813300" cy="655320"/>
            <a:chOff x="2038" y="5102"/>
            <a:chExt cx="7580" cy="1032"/>
          </a:xfrm>
        </p:grpSpPr>
        <p:sp>
          <p:nvSpPr>
            <p:cNvPr id="36" name="Rectangle 35"/>
            <p:cNvSpPr/>
            <p:nvPr/>
          </p:nvSpPr>
          <p:spPr>
            <a:xfrm>
              <a:off x="2038" y="5340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49" name="speed"/>
            <p:cNvSpPr txBox="1">
              <a:spLocks noChangeArrowheads="1"/>
            </p:cNvSpPr>
            <p:nvPr/>
          </p:nvSpPr>
          <p:spPr bwMode="auto">
            <a:xfrm>
              <a:off x="2396" y="5102"/>
              <a:ext cx="7222" cy="103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90170" tIns="46990" rIns="90170" bIns="46990" anchor="ctr" anchorCtr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法律保障：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律师事务所对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公司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产品、资金安全、资金用途给予最权威的法律认证</a:t>
              </a:r>
              <a:endParaRPr lang="en-US" altLang="ko-KR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61" name="speed"/>
          <p:cNvSpPr txBox="1">
            <a:spLocks noChangeArrowheads="1"/>
          </p:cNvSpPr>
          <p:nvPr/>
        </p:nvSpPr>
        <p:spPr bwMode="auto">
          <a:xfrm flipH="1">
            <a:off x="778908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油品质量如何保障？</a:t>
            </a:r>
          </a:p>
        </p:txBody>
      </p:sp>
      <p:pic>
        <p:nvPicPr>
          <p:cNvPr id="3" name="图片 2" descr="保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1717675"/>
            <a:ext cx="748030" cy="748030"/>
          </a:xfrm>
          <a:prstGeom prst="rect">
            <a:avLst/>
          </a:prstGeom>
        </p:spPr>
      </p:pic>
      <p:sp>
        <p:nvSpPr>
          <p:cNvPr id="52" name="speed"/>
          <p:cNvSpPr txBox="1">
            <a:spLocks noChangeArrowheads="1"/>
          </p:cNvSpPr>
          <p:nvPr/>
        </p:nvSpPr>
        <p:spPr bwMode="auto">
          <a:xfrm>
            <a:off x="2141855" y="1947545"/>
            <a:ext cx="2057400" cy="28829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资金安全如何保障？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8195" y="1769745"/>
            <a:ext cx="1206500" cy="1203960"/>
            <a:chOff x="1733" y="4452"/>
            <a:chExt cx="1900" cy="1896"/>
          </a:xfrm>
        </p:grpSpPr>
        <p:sp>
          <p:nvSpPr>
            <p:cNvPr id="24" name="Oval 23"/>
            <p:cNvSpPr/>
            <p:nvPr/>
          </p:nvSpPr>
          <p:spPr>
            <a:xfrm>
              <a:off x="1733" y="4452"/>
              <a:ext cx="1900" cy="1897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5" name="图片 4" descr="C:\Users\DELL\Desktop\资金安全.png资金安全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189" y="4905"/>
              <a:ext cx="988" cy="989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9878695" y="1769745"/>
            <a:ext cx="1206500" cy="1203960"/>
            <a:chOff x="8650" y="4452"/>
            <a:chExt cx="1900" cy="1896"/>
          </a:xfrm>
        </p:grpSpPr>
        <p:sp>
          <p:nvSpPr>
            <p:cNvPr id="31" name="Oval 30"/>
            <p:cNvSpPr/>
            <p:nvPr/>
          </p:nvSpPr>
          <p:spPr>
            <a:xfrm>
              <a:off x="8650" y="4452"/>
              <a:ext cx="1900" cy="1897"/>
            </a:xfrm>
            <a:prstGeom prst="ellipse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" name="图片 7" descr="C:\Users\DELL\Desktop\质量保障.png质量保障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106" y="4906"/>
              <a:ext cx="988" cy="988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1294130" y="3917315"/>
            <a:ext cx="4813300" cy="648970"/>
            <a:chOff x="2038" y="6169"/>
            <a:chExt cx="7580" cy="1022"/>
          </a:xfrm>
        </p:grpSpPr>
        <p:sp>
          <p:nvSpPr>
            <p:cNvPr id="34" name="Rectangle 35"/>
            <p:cNvSpPr/>
            <p:nvPr/>
          </p:nvSpPr>
          <p:spPr>
            <a:xfrm>
              <a:off x="2038" y="6402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396" y="6169"/>
              <a:ext cx="7222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资金安全保障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l" defTabSz="914400" latinLnBrk="0">
                <a:buClr>
                  <a:prstClr val="white"/>
                </a:buClr>
                <a:defRPr/>
              </a:pP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森科能源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(SU)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上市集团百亿资金担保，</a:t>
              </a:r>
              <a:r>
                <a:rPr lang="zh-CN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</a:t>
              </a:r>
              <a:r>
                <a:rPr lang="en-US" altLang="zh-CN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8</a:t>
              </a:r>
              <a:r>
                <a:rPr lang="zh-CN" altLang="en-US" sz="1200" b="1" dirty="0" smtClean="0"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家国内外银行合作，国内平安保险公司承保</a:t>
              </a:r>
              <a:endParaRPr lang="en-US" altLang="ko-KR" sz="1200" b="1" dirty="0"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294130" y="4591685"/>
            <a:ext cx="4812665" cy="648970"/>
            <a:chOff x="2038" y="7231"/>
            <a:chExt cx="7579" cy="1022"/>
          </a:xfrm>
        </p:grpSpPr>
        <p:sp>
          <p:nvSpPr>
            <p:cNvPr id="35" name="文本框 34"/>
            <p:cNvSpPr txBox="1"/>
            <p:nvPr/>
          </p:nvSpPr>
          <p:spPr>
            <a:xfrm>
              <a:off x="2394" y="7231"/>
              <a:ext cx="7223" cy="102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软件应用保障</a:t>
              </a:r>
              <a:r>
                <a:rPr lang="en-US" altLang="ko-KR" sz="12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10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年以上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BAT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背景团队研发出品，云服务器布局全国</a:t>
              </a:r>
              <a:r>
                <a:rPr lang="en-US" altLang="zh-CN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18</a:t>
              </a:r>
              <a:r>
                <a:rPr lang="zh-CN" altLang="en-US" sz="1200" b="1" dirty="0" smtClean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个省市地区，强大的技术服务团队支撑。</a:t>
              </a:r>
              <a:endParaRPr lang="en-US" altLang="ko-KR" sz="1200" b="1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0" name="Rectangle 35"/>
            <p:cNvSpPr/>
            <p:nvPr/>
          </p:nvSpPr>
          <p:spPr>
            <a:xfrm>
              <a:off x="2038" y="7464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94130" y="5354320"/>
            <a:ext cx="4813300" cy="472440"/>
            <a:chOff x="2038" y="8432"/>
            <a:chExt cx="7580" cy="744"/>
          </a:xfrm>
        </p:grpSpPr>
        <p:sp>
          <p:nvSpPr>
            <p:cNvPr id="37" name="文本框 36"/>
            <p:cNvSpPr txBox="1"/>
            <p:nvPr/>
          </p:nvSpPr>
          <p:spPr>
            <a:xfrm>
              <a:off x="2394" y="8432"/>
              <a:ext cx="7224" cy="744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用户隐私安全保障：</a:t>
              </a:r>
            </a:p>
            <a:p>
              <a:pPr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严格的权限管理系统，保障用户隐私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1" name="Rectangle 35"/>
            <p:cNvSpPr/>
            <p:nvPr/>
          </p:nvSpPr>
          <p:spPr>
            <a:xfrm>
              <a:off x="2038" y="8526"/>
              <a:ext cx="120" cy="556"/>
            </a:xfrm>
            <a:prstGeom prst="rect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89320" y="3239770"/>
            <a:ext cx="4530725" cy="655320"/>
            <a:chOff x="9432" y="5102"/>
            <a:chExt cx="7135" cy="1032"/>
          </a:xfrm>
        </p:grpSpPr>
        <p:sp>
          <p:nvSpPr>
            <p:cNvPr id="16" name="文本框 15"/>
            <p:cNvSpPr txBox="1"/>
            <p:nvPr/>
          </p:nvSpPr>
          <p:spPr>
            <a:xfrm>
              <a:off x="9432" y="5102"/>
              <a:ext cx="6750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高质量的合作油站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支持的加油站均为中石油、中石化及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获得</a:t>
              </a:r>
              <a:r>
                <a:rPr lang="zh-CN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西航石化</a:t>
              </a:r>
              <a:r>
                <a:rPr lang="en-US" altLang="ko-KR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认证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的油品质量合格的加油站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7" name="Rectangle 35"/>
            <p:cNvSpPr/>
            <p:nvPr/>
          </p:nvSpPr>
          <p:spPr>
            <a:xfrm>
              <a:off x="16447" y="5340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136005" y="3914140"/>
            <a:ext cx="4384040" cy="655320"/>
            <a:chOff x="9663" y="6203"/>
            <a:chExt cx="6904" cy="1032"/>
          </a:xfrm>
        </p:grpSpPr>
        <p:sp>
          <p:nvSpPr>
            <p:cNvPr id="18" name="文本框 17"/>
            <p:cNvSpPr txBox="1"/>
            <p:nvPr/>
          </p:nvSpPr>
          <p:spPr>
            <a:xfrm>
              <a:off x="9663" y="6203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用户考评系统</a:t>
              </a:r>
              <a:r>
                <a:rPr lang="en-US" altLang="ko-KR" sz="12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完善的用户反馈体系，认真采纳客户建议，对油站合作关系根据考评体系做出调整</a:t>
              </a:r>
            </a:p>
          </p:txBody>
        </p:sp>
        <p:sp>
          <p:nvSpPr>
            <p:cNvPr id="19" name="Rectangle 35"/>
            <p:cNvSpPr/>
            <p:nvPr/>
          </p:nvSpPr>
          <p:spPr>
            <a:xfrm>
              <a:off x="16447" y="6441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136005" y="4588510"/>
            <a:ext cx="4384040" cy="655320"/>
            <a:chOff x="9663" y="6308"/>
            <a:chExt cx="6904" cy="1032"/>
          </a:xfrm>
        </p:grpSpPr>
        <p:sp>
          <p:nvSpPr>
            <p:cNvPr id="40" name="文本框 39"/>
            <p:cNvSpPr txBox="1"/>
            <p:nvPr/>
          </p:nvSpPr>
          <p:spPr>
            <a:xfrm>
              <a:off x="9663" y="6308"/>
              <a:ext cx="6519" cy="1032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0">
              <a:spAutoFit/>
            </a:bodyPr>
            <a:lstStyle/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zh-CN" altLang="en-US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第三方机构检测</a:t>
              </a:r>
              <a:r>
                <a:rPr lang="en-US" altLang="ko-KR" sz="12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：</a:t>
              </a:r>
            </a:p>
            <a:p>
              <a:pPr algn="r" eaLnBrk="1" latinLnBrk="0" hangingPunct="1">
                <a:buClr>
                  <a:prstClr val="white"/>
                </a:buClr>
                <a:defRPr/>
              </a:pP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rPr>
                <a:t>为客户提供的油品经专业第三方机构检测（SGS），保证油品质量、数量、品质</a:t>
              </a:r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41" name="Rectangle 35"/>
            <p:cNvSpPr/>
            <p:nvPr/>
          </p:nvSpPr>
          <p:spPr>
            <a:xfrm>
              <a:off x="16447" y="6546"/>
              <a:ext cx="120" cy="556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招商合作电话：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13261504251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172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1.3 加油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站连锁管理市场机会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350" y="6661"/>
              <a:ext cx="2524" cy="104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加油站连锁市场机会</a:t>
              </a: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114" name="组合 113"/>
          <p:cNvGrpSpPr/>
          <p:nvPr/>
        </p:nvGrpSpPr>
        <p:grpSpPr>
          <a:xfrm>
            <a:off x="3333750" y="1758315"/>
            <a:ext cx="7492365" cy="1679575"/>
            <a:chOff x="5250" y="2769"/>
            <a:chExt cx="11799" cy="2645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8987" y="2769"/>
              <a:ext cx="8062" cy="1796"/>
              <a:chOff x="7745" y="2769"/>
              <a:chExt cx="8062" cy="17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51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ko-KR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商品市场定位</a:t>
                </a:r>
                <a:endParaRPr lang="zh-CN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11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商品单一、消费差异小、目标市场明确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有现成的油库，可改造成配送中心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已有零售网点，有得天独厚的行业优势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原油开产开发、原油进口、资源定价、行业管制等领域必将进一步放开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3536950" y="4375150"/>
            <a:ext cx="5186045" cy="760095"/>
            <a:chOff x="5570" y="6890"/>
            <a:chExt cx="8167" cy="1197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1981" cy="651"/>
            </a:xfrm>
            <a:prstGeom prst="bentConnector3">
              <a:avLst>
                <a:gd name="adj1" fmla="val 50025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6" name="组合 115"/>
            <p:cNvGrpSpPr/>
            <p:nvPr/>
          </p:nvGrpSpPr>
          <p:grpSpPr>
            <a:xfrm>
              <a:off x="7551" y="6947"/>
              <a:ext cx="6186" cy="1140"/>
              <a:chOff x="7551" y="6947"/>
              <a:chExt cx="6186" cy="1140"/>
            </a:xfrm>
          </p:grpSpPr>
          <p:grpSp>
            <p:nvGrpSpPr>
              <p:cNvPr id="78" name="组合 77"/>
              <p:cNvGrpSpPr/>
              <p:nvPr/>
            </p:nvGrpSpPr>
            <p:grpSpPr>
              <a:xfrm>
                <a:off x="9099" y="6947"/>
                <a:ext cx="4638" cy="1112"/>
                <a:chOff x="7745" y="6870"/>
                <a:chExt cx="4638" cy="1112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45" y="6870"/>
                  <a:ext cx="1440" cy="454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行业现状</a:t>
                  </a: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45" y="7386"/>
                  <a:ext cx="4639" cy="5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 algn="l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行业没有统一经营管理的民营品牌</a:t>
                  </a:r>
                  <a:endPara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 latinLnBrk="0">
                    <a:lnSpc>
                      <a:spcPct val="100000"/>
                    </a:lnSpc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中国的大部分炼油厂都出现了产能过剩</a:t>
                  </a:r>
                  <a:endPara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551" y="6947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7623" y="7188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>
            <a:off x="3173730" y="3210560"/>
            <a:ext cx="6690995" cy="889000"/>
            <a:chOff x="4998" y="5056"/>
            <a:chExt cx="10537" cy="1400"/>
          </a:xfrm>
        </p:grpSpPr>
        <p:grpSp>
          <p:nvGrpSpPr>
            <p:cNvPr id="75" name="组合 74"/>
            <p:cNvGrpSpPr/>
            <p:nvPr/>
          </p:nvGrpSpPr>
          <p:grpSpPr>
            <a:xfrm>
              <a:off x="11191" y="5056"/>
              <a:ext cx="4344" cy="1400"/>
              <a:chOff x="9837" y="4913"/>
              <a:chExt cx="4344" cy="14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8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加油站是最适宜连锁经营的零售行业，也是国外最早实行连锁经营的行业之一</a:t>
                </a:r>
              </a:p>
              <a:p>
                <a:pPr marL="0" indent="0" algn="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37" y="4913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ko-KR" sz="180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行业特点</a:t>
                </a: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4998" y="5072"/>
              <a:ext cx="4817" cy="685"/>
            </a:xfrm>
            <a:prstGeom prst="bentConnector3">
              <a:avLst>
                <a:gd name="adj1" fmla="val 4565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3575050" y="4013200"/>
            <a:ext cx="6299835" cy="2139950"/>
            <a:chOff x="5630" y="6320"/>
            <a:chExt cx="9921" cy="3370"/>
          </a:xfrm>
        </p:grpSpPr>
        <p:grpSp>
          <p:nvGrpSpPr>
            <p:cNvPr id="77" name="组合 76"/>
            <p:cNvGrpSpPr/>
            <p:nvPr/>
          </p:nvGrpSpPr>
          <p:grpSpPr>
            <a:xfrm>
              <a:off x="11191" y="8550"/>
              <a:ext cx="4360" cy="1102"/>
              <a:chOff x="9837" y="8549"/>
              <a:chExt cx="4360" cy="1102"/>
            </a:xfrm>
          </p:grpSpPr>
          <p:sp>
            <p:nvSpPr>
              <p:cNvPr id="21" name="Rectangle 3"/>
              <p:cNvSpPr txBox="1">
                <a:spLocks noChangeArrowheads="1"/>
              </p:cNvSpPr>
              <p:nvPr/>
            </p:nvSpPr>
            <p:spPr bwMode="auto">
              <a:xfrm>
                <a:off x="9837" y="9055"/>
                <a:ext cx="4360" cy="5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algn="l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监管要求</a:t>
                </a:r>
                <a:r>
                  <a:rPr altLang="zh-CN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2020</a:t>
                </a: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年前完全放开成品油定价</a:t>
                </a:r>
                <a:endParaRPr lang="zh-CN" altLang="en-US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 latinLnBrk="0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200" b="1" ker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传统的民营加油站注定被收购或者淘汰</a:t>
                </a:r>
                <a:endParaRPr lang="zh-CN" altLang="en-US" sz="1200" b="1" ker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22" name="speed"/>
              <p:cNvSpPr txBox="1">
                <a:spLocks noChangeArrowheads="1"/>
              </p:cNvSpPr>
              <p:nvPr/>
            </p:nvSpPr>
            <p:spPr bwMode="auto">
              <a:xfrm>
                <a:off x="9837" y="8549"/>
                <a:ext cx="1440" cy="454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定价改革</a:t>
                </a:r>
              </a:p>
            </p:txBody>
          </p:sp>
        </p:grpSp>
        <p:sp>
          <p:nvSpPr>
            <p:cNvPr id="72" name="Oval 7"/>
            <p:cNvSpPr/>
            <p:nvPr/>
          </p:nvSpPr>
          <p:spPr>
            <a:xfrm>
              <a:off x="9815" y="8550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8" name="肘形连接符 107"/>
            <p:cNvCxnSpPr>
              <a:endCxn id="72" idx="2"/>
            </p:cNvCxnSpPr>
            <p:nvPr/>
          </p:nvCxnSpPr>
          <p:spPr>
            <a:xfrm>
              <a:off x="5630" y="6320"/>
              <a:ext cx="4185" cy="2801"/>
            </a:xfrm>
            <a:prstGeom prst="bentConnector3">
              <a:avLst>
                <a:gd name="adj1" fmla="val 34241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文本框 112"/>
            <p:cNvSpPr txBox="1"/>
            <p:nvPr/>
          </p:nvSpPr>
          <p:spPr>
            <a:xfrm>
              <a:off x="9887" y="8791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国内加油业务背景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8" y="3162935"/>
            <a:ext cx="463931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 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5105" y="3770630"/>
            <a:ext cx="5340985" cy="5314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 fontAlgn="base" latinLnBrk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55105" y="4425315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产品介绍 </a:t>
            </a:r>
            <a:endParaRPr kumimoji="1" lang="zh-CN" altLang="en-US" sz="2400" kern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554788" y="5033010"/>
            <a:ext cx="4203700" cy="4845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>
            <a:spAutoFit/>
          </a:bodyPr>
          <a:lstStyle/>
          <a:p>
            <a:pPr algn="l"/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05. 风险及应对分析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6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主要业务包括：油砂开采、天然气、原油深度提炼、风力发电、生物燃料等能源行业，公司业务遍及全球100多个国家及地区。在福布斯全球2000强位居第254位。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Tm="4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5106</Words>
  <Application>Microsoft Macintosh PowerPoint</Application>
  <PresentationFormat>自定义</PresentationFormat>
  <Paragraphs>620</Paragraphs>
  <Slides>51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2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288</cp:revision>
  <dcterms:created xsi:type="dcterms:W3CDTF">2015-12-02T02:04:00Z</dcterms:created>
  <dcterms:modified xsi:type="dcterms:W3CDTF">2017-06-02T03:59:45Z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